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media/image72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1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84" r:id="rId24"/>
    <p:sldId id="277" r:id="rId25"/>
    <p:sldId id="285" r:id="rId26"/>
    <p:sldId id="278" r:id="rId27"/>
    <p:sldId id="283" r:id="rId28"/>
    <p:sldId id="279" r:id="rId29"/>
    <p:sldId id="280" r:id="rId30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2" y="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Участие</a:t>
            </a:r>
            <a:r>
              <a:rPr lang="ru-RU" baseline="0" dirty="0"/>
              <a:t> в заседаниях СД</a:t>
            </a:r>
            <a:endParaRPr lang="ru-RU" dirty="0"/>
          </a:p>
        </c:rich>
      </c:tx>
      <c:layout>
        <c:manualLayout>
          <c:xMode val="edge"/>
          <c:yMode val="edge"/>
          <c:x val="0.31236763825574437"/>
          <c:y val="3.27198609710570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Лист1!$E$3:$E$4</c:f>
              <c:numCache>
                <c:formatCode>General</c:formatCode>
                <c:ptCount val="2"/>
                <c:pt idx="0">
                  <c:v>16</c:v>
                </c:pt>
                <c:pt idx="1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48-45D9-A3D9-B888E513FA2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8310856"/>
        <c:axId val="318315168"/>
      </c:barChart>
      <c:catAx>
        <c:axId val="318310856"/>
        <c:scaling>
          <c:orientation val="minMax"/>
        </c:scaling>
        <c:delete val="1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600"/>
                  <a:t>Прошло</a:t>
                </a:r>
                <a:r>
                  <a:rPr lang="ru-RU" sz="1600" baseline="0"/>
                  <a:t> заседаний                                        Принял участие </a:t>
                </a:r>
                <a:endParaRPr lang="ru-RU" sz="1600"/>
              </a:p>
            </c:rich>
          </c:tx>
          <c:layout>
            <c:manualLayout>
              <c:xMode val="edge"/>
              <c:yMode val="edge"/>
              <c:x val="0.12862336734535401"/>
              <c:y val="0.9173520249221185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majorTickMark val="out"/>
        <c:minorTickMark val="none"/>
        <c:tickLblPos val="nextTo"/>
        <c:crossAx val="318315168"/>
        <c:crosses val="autoZero"/>
        <c:auto val="1"/>
        <c:lblAlgn val="ctr"/>
        <c:lblOffset val="100"/>
        <c:noMultiLvlLbl val="0"/>
      </c:catAx>
      <c:valAx>
        <c:axId val="318315168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accent1">
                <a:alpha val="9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8310856"/>
        <c:crosses val="autoZero"/>
        <c:crossBetween val="between"/>
      </c:valAx>
      <c:spPr>
        <a:solidFill>
          <a:schemeClr val="accent6"/>
        </a:solidFill>
        <a:ln>
          <a:solidFill>
            <a:schemeClr val="accent2">
              <a:lumMod val="75000"/>
            </a:schemeClr>
          </a:solidFill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accent1">
          <a:alpha val="9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017196-5A09-4545-BC92-F1047779A78F}" type="datetimeFigureOut">
              <a:rPr lang="ru-RU" smtClean="0"/>
              <a:t>19.12.2025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061F8-A3CF-47E5-A179-836AA3765C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4090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61F8-A3CF-47E5-A179-836AA3765C99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3176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61F8-A3CF-47E5-A179-836AA3765C99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010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93845" y="1822196"/>
            <a:ext cx="7245350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4740909" y="4044441"/>
            <a:ext cx="5608955" cy="12153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00017" y="395477"/>
            <a:ext cx="6334759" cy="4222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00AF5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60577" y="1914804"/>
            <a:ext cx="10902315" cy="4050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12/19/2025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385622"/>
                </a:solidFill>
              </a:rPr>
              <a:t>ОТЧЕТ</a:t>
            </a:r>
            <a:r>
              <a:rPr sz="3600" spc="-35" dirty="0">
                <a:solidFill>
                  <a:srgbClr val="385622"/>
                </a:solidFill>
              </a:rPr>
              <a:t> </a:t>
            </a:r>
            <a:r>
              <a:rPr sz="3600" dirty="0">
                <a:solidFill>
                  <a:srgbClr val="385622"/>
                </a:solidFill>
              </a:rPr>
              <a:t>ПЕРЕД</a:t>
            </a:r>
            <a:r>
              <a:rPr sz="3600" spc="-5" dirty="0">
                <a:solidFill>
                  <a:srgbClr val="385622"/>
                </a:solidFill>
              </a:rPr>
              <a:t> </a:t>
            </a:r>
            <a:r>
              <a:rPr sz="3600" spc="-60" dirty="0">
                <a:solidFill>
                  <a:srgbClr val="385622"/>
                </a:solidFill>
              </a:rPr>
              <a:t>ИЗБИРАТЕЛЯМИ</a:t>
            </a:r>
            <a:endParaRPr sz="3600" dirty="0"/>
          </a:p>
          <a:p>
            <a:pPr marL="113030" algn="ctr">
              <a:lnSpc>
                <a:spcPct val="100000"/>
              </a:lnSpc>
            </a:pPr>
            <a:r>
              <a:rPr sz="3600" dirty="0">
                <a:solidFill>
                  <a:srgbClr val="385622"/>
                </a:solidFill>
              </a:rPr>
              <a:t>ЗА</a:t>
            </a:r>
            <a:r>
              <a:rPr sz="3600" spc="-15" dirty="0">
                <a:solidFill>
                  <a:srgbClr val="385622"/>
                </a:solidFill>
              </a:rPr>
              <a:t> </a:t>
            </a:r>
            <a:r>
              <a:rPr sz="3600" dirty="0">
                <a:solidFill>
                  <a:srgbClr val="385622"/>
                </a:solidFill>
              </a:rPr>
              <a:t>202</a:t>
            </a:r>
            <a:r>
              <a:rPr lang="ru-RU" sz="3600" dirty="0">
                <a:solidFill>
                  <a:srgbClr val="385622"/>
                </a:solidFill>
              </a:rPr>
              <a:t>5</a:t>
            </a:r>
            <a:r>
              <a:rPr sz="3600" spc="-10" dirty="0">
                <a:solidFill>
                  <a:srgbClr val="385622"/>
                </a:solidFill>
              </a:rPr>
              <a:t> </a:t>
            </a:r>
            <a:r>
              <a:rPr sz="3600" spc="-25" dirty="0">
                <a:solidFill>
                  <a:srgbClr val="385622"/>
                </a:solidFill>
              </a:rPr>
              <a:t>год</a:t>
            </a:r>
            <a:endParaRPr sz="3600" dirty="0"/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4740909" y="4044441"/>
            <a:ext cx="6910999" cy="16260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6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Васильева Алексея Алексеевича</a:t>
            </a:r>
            <a:r>
              <a:rPr lang="en-US" sz="2600" b="1" spc="-1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,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6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Депутата</a:t>
            </a:r>
            <a:r>
              <a:rPr lang="en-US" sz="2600" b="1" spc="-55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1-го</a:t>
            </a:r>
            <a:r>
              <a:rPr lang="en-US" sz="2600" b="1" spc="-4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избирательного</a:t>
            </a:r>
            <a:r>
              <a:rPr lang="en-US" sz="2600" b="1" spc="-5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округа </a:t>
            </a:r>
            <a:r>
              <a:rPr lang="en-US" sz="26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Совета</a:t>
            </a:r>
            <a:r>
              <a:rPr lang="en-US" sz="2600" b="1" spc="-85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депутатов</a:t>
            </a:r>
            <a:r>
              <a:rPr lang="en-US" sz="2600" b="1" spc="-9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муниципального округа </a:t>
            </a:r>
            <a:r>
              <a:rPr lang="en-US" sz="2600" b="1" spc="-45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Хамовники </a:t>
            </a:r>
          </a:p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600" b="1" spc="-1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в городе Москве</a:t>
            </a:r>
            <a:endParaRPr lang="en-US" sz="2600" noProof="1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0092" y="1907997"/>
            <a:ext cx="2857500" cy="4229100"/>
          </a:xfrm>
          <a:prstGeom prst="rect">
            <a:avLst/>
          </a:prstGeom>
        </p:spPr>
      </p:pic>
      <p:pic>
        <p:nvPicPr>
          <p:cNvPr id="7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7642" y="940053"/>
            <a:ext cx="1016190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6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600" b="1" spc="-4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в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600" b="1" spc="-3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и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акциях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и</a:t>
            </a:r>
            <a:r>
              <a:rPr lang="en-US" sz="26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600" noProof="1">
              <a:latin typeface="Times New Roman"/>
              <a:cs typeface="Times New Roman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0FCA001-835A-48B8-B180-216B8EEA9E23}"/>
              </a:ext>
            </a:extLst>
          </p:cNvPr>
          <p:cNvSpPr/>
          <p:nvPr/>
        </p:nvSpPr>
        <p:spPr>
          <a:xfrm>
            <a:off x="372205" y="2096869"/>
            <a:ext cx="40385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М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емориально-патронатная акция в Хамовниках</a:t>
            </a:r>
            <a:endParaRPr lang="ru-RU" dirty="0"/>
          </a:p>
        </p:txBody>
      </p:sp>
      <p:pic>
        <p:nvPicPr>
          <p:cNvPr id="7170" name="Picture 2" descr="https://sun9-2.userapi.com/s/v1/ig2/jpXWIAsrt6sWwFCSuCHWdoorEU1HH5suclEWgz9dUcx0uwKNMQ99gs2cH5vSvaDX9O45FaFomSMlzE9WzjqqeeB-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23464AA8-020F-4B24-A5A3-FE58A7DAE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81" y="2922960"/>
            <a:ext cx="51054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0FCF3E3D-0661-49F5-BE27-8BCC8858CAD0}"/>
              </a:ext>
            </a:extLst>
          </p:cNvPr>
          <p:cNvSpPr/>
          <p:nvPr/>
        </p:nvSpPr>
        <p:spPr>
          <a:xfrm>
            <a:off x="7186326" y="1819478"/>
            <a:ext cx="4799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В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ысадка многолетних кустарников и цветов в сквере 10-летия Октября. </a:t>
            </a:r>
            <a:endParaRPr lang="ru-RU" dirty="0"/>
          </a:p>
        </p:txBody>
      </p:sp>
      <p:pic>
        <p:nvPicPr>
          <p:cNvPr id="7172" name="Picture 4" descr="https://sun9-1.userapi.com/s/v1/ig2/VWIqU6VuIIzJlSuWIRhTwOrUuY3lOtqGIhHI8C5knJgQXQxSITaMrS1Fh1a9FwdkWj1U9xYyqQHDlmiKSsu0BnzC.jpg?quality=95&amp;as=32x25,48x38,72x57,108x85,160x126,240x189,360x284,480x378,540x426,640x504,720x567,1080x851,1280x1009,1440x1135,1599x1260&amp;from=bu&amp;cs=1599x0">
            <a:extLst>
              <a:ext uri="{FF2B5EF4-FFF2-40B4-BE49-F238E27FC236}">
                <a16:creationId xmlns:a16="http://schemas.microsoft.com/office/drawing/2014/main" xmlns="" id="{0263EF53-51B7-4B91-9C39-532908294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229" y="2743200"/>
            <a:ext cx="4993493" cy="39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7642" y="940053"/>
            <a:ext cx="1016190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6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600" b="1" spc="-4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в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600" b="1" spc="-3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и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акциях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и</a:t>
            </a:r>
            <a:r>
              <a:rPr lang="en-US" sz="26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600" noProof="1">
              <a:latin typeface="Times New Roman"/>
              <a:cs typeface="Times New Roman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F162F82-60A4-4D83-B936-CC688544E56B}"/>
              </a:ext>
            </a:extLst>
          </p:cNvPr>
          <p:cNvSpPr/>
          <p:nvPr/>
        </p:nvSpPr>
        <p:spPr>
          <a:xfrm>
            <a:off x="7303633" y="1739064"/>
            <a:ext cx="4897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Мероприятие "Мы памяти этой верны"</a:t>
            </a:r>
          </a:p>
        </p:txBody>
      </p:sp>
      <p:pic>
        <p:nvPicPr>
          <p:cNvPr id="8196" name="Picture 4" descr="https://sun9-79.userapi.com/s/v1/ig2/UDHbm_682-JeI5wmlfx92EHMXbZthxzOFozMo4slAUlOk2dEH2g2OftkfhnkBbcihcZuGpMZ1R-OLb0umJrXV-Ft.jpg?quality=95&amp;as=32x26,48x39,72x59,108x89,160x131,240x197,360x296,480x394,540x443,640x525,720x591,1080x887,1280x1051&amp;from=bu&amp;cs=1280x0">
            <a:extLst>
              <a:ext uri="{FF2B5EF4-FFF2-40B4-BE49-F238E27FC236}">
                <a16:creationId xmlns:a16="http://schemas.microsoft.com/office/drawing/2014/main" xmlns="" id="{768E3954-8BE4-446D-93AD-88F6D153D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467" y="2672383"/>
            <a:ext cx="5059380" cy="415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242CDAB-990C-44C2-8D52-84D6A9F8F3B7}"/>
              </a:ext>
            </a:extLst>
          </p:cNvPr>
          <p:cNvSpPr/>
          <p:nvPr/>
        </p:nvSpPr>
        <p:spPr>
          <a:xfrm>
            <a:off x="152400" y="1867905"/>
            <a:ext cx="5325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М</a:t>
            </a: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емориальное мероприятие у памятника Героям обороны Москвы 1941 года на Новодевичьем кладбище</a:t>
            </a:r>
            <a:endParaRPr lang="ru-RU" dirty="0"/>
          </a:p>
        </p:txBody>
      </p:sp>
      <p:pic>
        <p:nvPicPr>
          <p:cNvPr id="8198" name="Picture 6" descr="https://sun9-77.userapi.com/s/v1/ig2/reusm49r1CpTNz5Wm6AB91mvkejRsunm8GTXP20HHPPM6uI9fX2WT1jcL4rzI7ZiWOkDpyQXHHKmVWKpfJAS9iBM.jpg?quality=95&amp;as=32x24,48x36,72x54,108x81,160x120,240x180,360x270,480x360,540x405,640x480,720x540,1080x810,1280x960,1440x1080,1600x1200&amp;from=bu&amp;cs=1600x0">
            <a:extLst>
              <a:ext uri="{FF2B5EF4-FFF2-40B4-BE49-F238E27FC236}">
                <a16:creationId xmlns:a16="http://schemas.microsoft.com/office/drawing/2014/main" xmlns="" id="{003E6009-4E46-4298-993B-2D1B9E5E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94" y="2791165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7642" y="940053"/>
            <a:ext cx="101619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xmlns="" id="{9AE3B270-C451-4711-B9D6-CAA79E8A52B5}"/>
              </a:ext>
            </a:extLst>
          </p:cNvPr>
          <p:cNvSpPr txBox="1"/>
          <p:nvPr/>
        </p:nvSpPr>
        <p:spPr>
          <a:xfrm>
            <a:off x="273148" y="1578143"/>
            <a:ext cx="4103370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lang="ru-RU" sz="2400" dirty="0">
                <a:latin typeface="Times New Roman"/>
                <a:cs typeface="Times New Roman"/>
              </a:rPr>
              <a:t>Открытие второго сезона проекта Мэра «Лето в Москве» в парке «Усадьба Трубецких»!</a:t>
            </a:r>
            <a:endParaRPr sz="2400" dirty="0">
              <a:latin typeface="Times New Roman"/>
              <a:cs typeface="Times New Roman"/>
            </a:endParaRPr>
          </a:p>
        </p:txBody>
      </p:sp>
      <p:pic>
        <p:nvPicPr>
          <p:cNvPr id="13" name="Picture 2" descr="https://sun9-2.userapi.com/s/v1/ig2/_xydvblNY8uFZeG8t5s2mBT0uqyAojOvun-pMhDp0s8mSP-xNjiARXgklTleFWYp2TLSEckbn6t5G6f6f2yDPFjV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E0D7FF69-8283-4025-9C67-D50F92653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8" y="2839880"/>
            <a:ext cx="5163671" cy="387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5013C13-3C06-433E-B1CE-49946A8F58E7}"/>
              </a:ext>
            </a:extLst>
          </p:cNvPr>
          <p:cNvSpPr/>
          <p:nvPr/>
        </p:nvSpPr>
        <p:spPr>
          <a:xfrm>
            <a:off x="6684430" y="1490082"/>
            <a:ext cx="5216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40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естиваль “Хамовническая слобода”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https://sun9-47.userapi.com/s/v1/ig2/CEd5MlmsYa3gt-2t126yfVm5h3s1yAHxO_5UzJiw0MuYtE4vNSlivihgkY4lyQVc8negVJFZXvK99G3yNe88BFDu.jpg?quality=95&amp;as=32x24,48x36,72x54,108x81,160x120,240x180,360x270,480x360,540x405,640x480,720x540,1080x809,1280x959,1440x1079,1600x1199&amp;from=bu&amp;cs=1600x0">
            <a:extLst>
              <a:ext uri="{FF2B5EF4-FFF2-40B4-BE49-F238E27FC236}">
                <a16:creationId xmlns:a16="http://schemas.microsoft.com/office/drawing/2014/main" xmlns="" id="{F672AFCD-5542-492D-88FD-17C4E47D0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06053"/>
            <a:ext cx="6124516" cy="458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7642" y="940053"/>
            <a:ext cx="101619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42BA48C-C438-46D8-80E7-FD5DACFA6DD2}"/>
              </a:ext>
            </a:extLst>
          </p:cNvPr>
          <p:cNvSpPr/>
          <p:nvPr/>
        </p:nvSpPr>
        <p:spPr>
          <a:xfrm>
            <a:off x="3048000" y="1405654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/>
              <a:t>В честь 80-летия Великой Победы состоялся концерт района Хамовники  «Живем и помним»</a:t>
            </a:r>
          </a:p>
        </p:txBody>
      </p:sp>
      <p:pic>
        <p:nvPicPr>
          <p:cNvPr id="11266" name="Picture 2" descr="https://sun9-24.userapi.com/s/v1/ig2/Yw6zz400QUfB_Yj1WP3poebVfOWM1CMQ8N523GYG_OQ7ImpzGOxxOPJOLcyEF9zUtHRYN_OuHoLba8R4XbN1BzPr.jpg?quality=95&amp;as=32x23,48x35,72x52,108x78,160x115,240x173,360x259,480x345,540x388,640x460,720x518,1080x777,1280x921,1435x1032&amp;from=bu&amp;cs=1435x0">
            <a:extLst>
              <a:ext uri="{FF2B5EF4-FFF2-40B4-BE49-F238E27FC236}">
                <a16:creationId xmlns:a16="http://schemas.microsoft.com/office/drawing/2014/main" xmlns="" id="{88E0AA0C-C218-4171-B737-3ABE7F16C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48209"/>
            <a:ext cx="6096000" cy="4384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73.userapi.com/s/v1/ig2/66TVDXYEudh8gPna8JamHxIoIwleE81-eg0OtDXU6Kgbro1OYbk9VZCXeHRis1ZZTQqOXvK7jEfIb6QqLaEvqaX8.jpg?quality=95&amp;as=32x24,48x36,72x54,108x81,160x120,240x180,360x270,480x360,540x405,640x480,720x540,1080x810,1280x960,1440x1080,1600x1200&amp;from=bu&amp;cs=1600x0">
            <a:extLst>
              <a:ext uri="{FF2B5EF4-FFF2-40B4-BE49-F238E27FC236}">
                <a16:creationId xmlns:a16="http://schemas.microsoft.com/office/drawing/2014/main" xmlns="" id="{638B710F-20A2-433D-8F21-7F179A2BF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14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7642" y="940053"/>
            <a:ext cx="101619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28800" y="1505997"/>
            <a:ext cx="876744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Times New Roman"/>
                <a:cs typeface="Times New Roman"/>
              </a:rPr>
              <a:t>В</a:t>
            </a:r>
            <a:r>
              <a:rPr sz="1600" spc="38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преддверии</a:t>
            </a:r>
            <a:r>
              <a:rPr sz="1600" spc="380" dirty="0">
                <a:latin typeface="Times New Roman"/>
                <a:cs typeface="Times New Roman"/>
              </a:rPr>
              <a:t> </a:t>
            </a:r>
            <a:r>
              <a:rPr lang="ru-RU" sz="1600" spc="-10" dirty="0">
                <a:latin typeface="Times New Roman"/>
                <a:cs typeface="Times New Roman"/>
              </a:rPr>
              <a:t>80</a:t>
            </a:r>
            <a:r>
              <a:rPr sz="1600" spc="-10" dirty="0">
                <a:latin typeface="Times New Roman"/>
                <a:cs typeface="Times New Roman"/>
              </a:rPr>
              <a:t>-</a:t>
            </a:r>
            <a:r>
              <a:rPr sz="1600" dirty="0">
                <a:latin typeface="Times New Roman"/>
                <a:cs typeface="Times New Roman"/>
              </a:rPr>
              <a:t>й</a:t>
            </a:r>
            <a:r>
              <a:rPr sz="1600" spc="3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годовщины</a:t>
            </a:r>
            <a:r>
              <a:rPr sz="1600" spc="37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Дня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победы</a:t>
            </a:r>
            <a:r>
              <a:rPr lang="ru-RU" sz="1600" dirty="0">
                <a:latin typeface="Times New Roman"/>
                <a:cs typeface="Times New Roman"/>
              </a:rPr>
              <a:t> совместно с представителями благотворительного фонда «Сияй»</a:t>
            </a:r>
            <a:r>
              <a:rPr sz="1600" spc="3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навестил</a:t>
            </a:r>
            <a:r>
              <a:rPr sz="1600" spc="39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поздравил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на</a:t>
            </a:r>
            <a:r>
              <a:rPr sz="1600" spc="38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дому</a:t>
            </a:r>
            <a:r>
              <a:rPr sz="1600" spc="37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ветеранов Великой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Отечественной</a:t>
            </a:r>
            <a:r>
              <a:rPr sz="1600" spc="-1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войны,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тружеников</a:t>
            </a:r>
            <a:r>
              <a:rPr sz="1600" spc="-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тыла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и</a:t>
            </a:r>
            <a:r>
              <a:rPr sz="1600" spc="-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Times New Roman"/>
                <a:cs typeface="Times New Roman"/>
              </a:rPr>
              <a:t>ветеранов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труда</a:t>
            </a:r>
            <a:r>
              <a:rPr sz="1600" spc="-45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Великой</a:t>
            </a:r>
            <a:r>
              <a:rPr sz="1600" spc="-4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Отечественной</a:t>
            </a:r>
            <a:r>
              <a:rPr sz="1600" spc="-2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Times New Roman"/>
                <a:cs typeface="Times New Roman"/>
              </a:rPr>
              <a:t>войны.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9218" name="Picture 2" descr="https://sun9-77.userapi.com/s/v1/ig2/wKEyOQiLlsMXZwC6DJ5S4_9AsZMYKJCpdHCS1iFeOGMFC_DRtPLEzwO5b3oROuZH_HA319_8LUcaTX79fE5E2Io_.jpg?quality=95&amp;as=32x27,48x41,72x61,108x91,160x135,240x203,360x304,480x405,540x456,640x540,720x608,1080x912,1280x1081&amp;from=bu&amp;cs=1280x0">
            <a:extLst>
              <a:ext uri="{FF2B5EF4-FFF2-40B4-BE49-F238E27FC236}">
                <a16:creationId xmlns:a16="http://schemas.microsoft.com/office/drawing/2014/main" xmlns="" id="{73BC01F4-8E64-416F-9535-9CF940604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17" y="3117746"/>
            <a:ext cx="4428565" cy="374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59.userapi.com/s/v1/ig2/KilnJHscjniaDxDPuWVmTyyR27dJ0EQQNZ0RLt49T-n3z1H7NfxrrYVvyX-QdzmKvId1VBy4ib4PD_a2pvwRTANg.jpg?quality=95&amp;as=32x37,48x55,72x82,108x123,160x183,240x274,360x412,480x549,540x617,640x732,720x823,1080x1235,1280x1464,1440x1646,2239x2560&amp;from=bu&amp;cs=2239x0">
            <a:extLst>
              <a:ext uri="{FF2B5EF4-FFF2-40B4-BE49-F238E27FC236}">
                <a16:creationId xmlns:a16="http://schemas.microsoft.com/office/drawing/2014/main" xmlns="" id="{AF6AAED3-A37D-458C-9123-F65DB86A9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13" y="3117746"/>
            <a:ext cx="3270991" cy="374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48.userapi.com/s/v1/ig2/Tx7x1xeSyutS4Gb2QxdeS0sHtmbh87Rf7tDBUQn1VhhfbJSnHZ8uc31rjZLkWp9sOp6FhK55L-sbKsaH3KjWlMCc.jpg?quality=95&amp;as=32x22,48x33,72x49,108x73,160x108,240x163,360x244,480x325,540x366,640x434,720x488,1080x732,1280x868,1440x976,1907x1293&amp;from=bu&amp;cs=1907x0">
            <a:extLst>
              <a:ext uri="{FF2B5EF4-FFF2-40B4-BE49-F238E27FC236}">
                <a16:creationId xmlns:a16="http://schemas.microsoft.com/office/drawing/2014/main" xmlns="" id="{4BACF600-5309-436B-98C5-EA53A76DF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331288" cy="293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7642" y="940053"/>
            <a:ext cx="101619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3665" y="1685770"/>
            <a:ext cx="2463677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49250" algn="l"/>
                <a:tab pos="792480" algn="l"/>
                <a:tab pos="1803400" algn="l"/>
                <a:tab pos="2903855" algn="l"/>
              </a:tabLst>
            </a:pPr>
            <a:r>
              <a:rPr lang="ru-RU" sz="1600" spc="-25" dirty="0">
                <a:latin typeface="Times New Roman"/>
                <a:cs typeface="Times New Roman"/>
              </a:rPr>
              <a:t>Участие в  третьем Всероссийском научно-технологическом  диктанте «Технологии победы» 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29209" y="1548117"/>
            <a:ext cx="3086735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865">
              <a:lnSpc>
                <a:spcPct val="100000"/>
              </a:lnSpc>
              <a:spcBef>
                <a:spcPts val="95"/>
              </a:spcBef>
            </a:pPr>
            <a:r>
              <a:rPr lang="ru-RU" sz="1600" dirty="0">
                <a:latin typeface="Times New Roman"/>
                <a:cs typeface="Times New Roman"/>
              </a:rPr>
              <a:t>На субботнике очистили от листвы и сухих веток территорию стадиона им. Г.Д. Качалина.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12290" name="Picture 2" descr="https://sun9-48.userapi.com/s/v1/ig2/2D5MJRuCl_6TByD7EyVxzHTxvGgW3GbLuvOnCJyS1jCh1cnNABIZzVhm21ji5qmyJXrj-SjMM9bSXe5DYtZ8dL2C.jpg?quality=95&amp;as=32x24,48x36,72x54,108x81,160x120,240x180,360x270,480x360,540x405,640x480,720x540,1080x809,1280x959,1440x1079,1600x1199&amp;from=bu&amp;cs=1600x0">
            <a:extLst>
              <a:ext uri="{FF2B5EF4-FFF2-40B4-BE49-F238E27FC236}">
                <a16:creationId xmlns:a16="http://schemas.microsoft.com/office/drawing/2014/main" xmlns="" id="{DA2514A2-5D99-4092-82E1-12E08F79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569" y="2971800"/>
            <a:ext cx="4934867" cy="369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4.userapi.com/s/v1/ig2/UJ0KkFbvltWTuZlAeskG3oT8SF8TrB714_4lEMWz-lz3R4uO41iSoIcmATMwdFcfzAiQgviLat8dbP2xHVCVuaKF.jpg?quality=95&amp;as=32x24,48x36,72x54,108x81,160x120,240x180,360x270,480x360,540x405,640x480,720x540,1080x810,1280x960,1440x1080,1600x1200&amp;from=bu&amp;u=kXFt5Jv_9XYxfTEh35QV_JdqXcULvi8ZJ8MrsVkuh3E&amp;cs=640x0">
            <a:extLst>
              <a:ext uri="{FF2B5EF4-FFF2-40B4-BE49-F238E27FC236}">
                <a16:creationId xmlns:a16="http://schemas.microsoft.com/office/drawing/2014/main" xmlns="" id="{F59409FA-A9B0-4890-93A1-865D41217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17" y="4237481"/>
            <a:ext cx="3494026" cy="262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sun9-30.userapi.com/s/v1/ig2/OINF1LGf1bDdViEmkkpHkVE9ZXGW1e2gOIi6jbB9EiJrvG6sN8hzK8ebttJCJAPN3IoCN8QljU4ust4HE04Wj0t0.jpg?quality=95&amp;as=32x24,48x36,72x54,108x81,160x120,240x180,360x270,480x360,540x405,640x480,720x540,1080x810,1280x960,1440x1080,1600x1200&amp;from=bu&amp;u=IU5v0_HtgnUK7ESlSPEIASjrFCKCKb9Q-x9zQUcOspo&amp;cs=640x0">
            <a:extLst>
              <a:ext uri="{FF2B5EF4-FFF2-40B4-BE49-F238E27FC236}">
                <a16:creationId xmlns:a16="http://schemas.microsoft.com/office/drawing/2014/main" xmlns="" id="{5E1088DB-2628-4643-A7D9-6202B9BB9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999" y="1399729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86443" y="358166"/>
            <a:ext cx="101619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95818" y="1809905"/>
            <a:ext cx="999998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34210" marR="5080" indent="-1922145">
              <a:lnSpc>
                <a:spcPct val="100000"/>
              </a:lnSpc>
              <a:spcBef>
                <a:spcPts val="95"/>
              </a:spcBef>
            </a:pPr>
            <a:r>
              <a:rPr lang="ru-RU" sz="1600" dirty="0">
                <a:latin typeface="Times New Roman"/>
                <a:cs typeface="Times New Roman"/>
              </a:rPr>
              <a:t>   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BAC6421-2807-4B51-9F98-5201517AA107}"/>
              </a:ext>
            </a:extLst>
          </p:cNvPr>
          <p:cNvSpPr/>
          <p:nvPr/>
        </p:nvSpPr>
        <p:spPr>
          <a:xfrm>
            <a:off x="17929" y="1535218"/>
            <a:ext cx="28014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-apple-system"/>
              </a:rPr>
              <a:t>Организовал экскурсию для активистов жителей района Хамовники в Можайск.</a:t>
            </a:r>
            <a:endParaRPr lang="ru-RU" dirty="0"/>
          </a:p>
        </p:txBody>
      </p:sp>
      <p:pic>
        <p:nvPicPr>
          <p:cNvPr id="13314" name="Picture 2" descr="https://sun9-34.userapi.com/s/v1/ig2/4F27SlV_6QmUDpLmmOLPaUqJTA7J6EIUgqrOUxJ-Et5SJ91RZHIAWO0MY7mYADdYAcwULtWsdyum0bSUZ_MK5lVd.jpg?quality=95&amp;as=32x26,48x39,72x59,108x89,160x131,240x197,360x296,480x394,540x443,640x525,720x591,1080x887,1280x1051&amp;from=bu&amp;cs=1280x0">
            <a:extLst>
              <a:ext uri="{FF2B5EF4-FFF2-40B4-BE49-F238E27FC236}">
                <a16:creationId xmlns:a16="http://schemas.microsoft.com/office/drawing/2014/main" xmlns="" id="{0273D1C5-4545-4F74-B44D-70EAE9C1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894573"/>
            <a:ext cx="3678732" cy="302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1.userapi.com/s/v1/ig2/T_eGeawJBXqyErgNPtd8RDz0U5pAPtnY_pnxm4asiit3ED0xP6_H1YE8eOG7Ukf_jy-3FrCumw-d7GtNNHaHAOJv.jpg?quality=95&amp;as=32x24,48x36,72x54,108x81,160x120,240x180,360x270,480x360,540x405,640x479,720x539,1080x809,1280x959&amp;from=bu&amp;cs=1280x0">
            <a:extLst>
              <a:ext uri="{FF2B5EF4-FFF2-40B4-BE49-F238E27FC236}">
                <a16:creationId xmlns:a16="http://schemas.microsoft.com/office/drawing/2014/main" xmlns="" id="{FD32F05A-C60E-4B86-9AFF-A6BA5F9AF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6" y="3944471"/>
            <a:ext cx="386482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32DFD244-B28F-4704-865E-6B527203DF17}"/>
              </a:ext>
            </a:extLst>
          </p:cNvPr>
          <p:cNvSpPr/>
          <p:nvPr/>
        </p:nvSpPr>
        <p:spPr>
          <a:xfrm>
            <a:off x="7425847" y="1018342"/>
            <a:ext cx="3859306" cy="184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торжественной  церемонии вручения аттестатов о среднем общем образовании в Центральном доме учёных выпускникам 2025 года Школы №1231 им. В.Д. Поленова.</a:t>
            </a:r>
          </a:p>
        </p:txBody>
      </p:sp>
      <p:pic>
        <p:nvPicPr>
          <p:cNvPr id="13318" name="Picture 6" descr="https://sun9-47.userapi.com/s/v1/ig2/JCoG4IqbM2gBPYaKtIr0aWY-wZf-YWikSfnE_fRus2CubhESwYExsbj8PU71vW6bmXwplGcbRoa1P5DqeidoF9OH.jpg?quality=95&amp;as=32x27,48x40,72x60,108x90,160x133,240x200,360x300,480x400,540x450,640x533,720x600,1080x899,1280x1066&amp;from=bu&amp;cs=1280x0">
            <a:extLst>
              <a:ext uri="{FF2B5EF4-FFF2-40B4-BE49-F238E27FC236}">
                <a16:creationId xmlns:a16="http://schemas.microsoft.com/office/drawing/2014/main" xmlns="" id="{09E63C80-D42E-4D44-AB16-EA9C090E7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847" y="2906421"/>
            <a:ext cx="4766153" cy="396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9616" y="-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73404" y="720725"/>
            <a:ext cx="1016190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6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600" b="1" spc="-4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в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600" b="1" spc="-3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и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акциях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и</a:t>
            </a:r>
            <a:r>
              <a:rPr lang="en-US" sz="26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600" noProof="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-22412" y="1818531"/>
            <a:ext cx="3580080" cy="12304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ts val="1889"/>
              </a:lnSpc>
              <a:spcBef>
                <a:spcPts val="95"/>
              </a:spcBef>
            </a:pPr>
            <a:r>
              <a:rPr lang="ru-RU" sz="1600" spc="-10" dirty="0">
                <a:latin typeface="Times New Roman"/>
                <a:cs typeface="Times New Roman"/>
              </a:rPr>
              <a:t>У Центрального академического театра Российской армии прошел трогательный памятный митинг "Свеча памяти", приуроченный к 22 июня 1941 года, дню начала Великой Отечественной войны. </a:t>
            </a:r>
            <a:endParaRPr lang="ru-RU" sz="1800" dirty="0">
              <a:latin typeface="Calibri"/>
              <a:cs typeface="Calibri"/>
            </a:endParaRPr>
          </a:p>
        </p:txBody>
      </p:sp>
      <p:pic>
        <p:nvPicPr>
          <p:cNvPr id="14338" name="Picture 2" descr="https://sun9-62.userapi.com/s/v1/ig2/YaCgtFbiVBTyB7xMzTPOaGauTf-gsfga1wRs5Fan9un45yekoxgn5VpQKFLYfogoyDIiAv-Syy-wW0kMn_0QMArM.jpg?quality=95&amp;as=32x25,48x37,72x55,108x83,160x123,240x184,360x276,480x369,540x415,640x491,720x553,1080x829,1280x983&amp;from=bu&amp;cs=1280x0">
            <a:extLst>
              <a:ext uri="{FF2B5EF4-FFF2-40B4-BE49-F238E27FC236}">
                <a16:creationId xmlns:a16="http://schemas.microsoft.com/office/drawing/2014/main" xmlns="" id="{D5E5A6CF-8913-43E6-AD4D-3FB90F617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43656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sun9-41.userapi.com/s/v1/ig2/Nz0OcfPNZPs0UTEeavItM36XNlEDD7AySl5S97BIrwLc2HRtaVi3QLonTeQaJQo3-6U2uUWsqQiuaTl77G8SygTU.jpg?quality=95&amp;as=32x27,48x40,72x60,108x90,160x133,240x200,360x300,480x400,540x450,640x533,720x600,1080x900,1280x1067&amp;from=bu&amp;cs=1280x0">
            <a:extLst>
              <a:ext uri="{FF2B5EF4-FFF2-40B4-BE49-F238E27FC236}">
                <a16:creationId xmlns:a16="http://schemas.microsoft.com/office/drawing/2014/main" xmlns="" id="{CB33D340-217E-418A-B469-65BEFBC9E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192" y="3445955"/>
            <a:ext cx="402180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sun9-14.userapi.com/s/v1/ig2/bi5Gth1yQlzTSp0NuGMOskBV5oSeZ6F8wKkw8IAyKFV-7Qw95x14m17PaPubyV5esJ-H8yawpqqLuz1dGIFPhlY-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63949B73-69E9-4E17-B0AC-B0DDD0618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430" y="1326070"/>
            <a:ext cx="3726884" cy="27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77886" y="838270"/>
            <a:ext cx="10161905" cy="81368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6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600" b="1" spc="-4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в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600" b="1" spc="-3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и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акциях</a:t>
            </a:r>
            <a:r>
              <a:rPr lang="en-US" sz="2600" b="1" spc="-2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и</a:t>
            </a:r>
            <a:r>
              <a:rPr lang="en-US" sz="26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600" noProof="1">
              <a:latin typeface="Times New Roman"/>
              <a:cs typeface="Times New Roman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CE3D9FF1-5DA6-4D49-8C5E-6E1282D2074C}"/>
              </a:ext>
            </a:extLst>
          </p:cNvPr>
          <p:cNvSpPr/>
          <p:nvPr/>
        </p:nvSpPr>
        <p:spPr>
          <a:xfrm>
            <a:off x="268348" y="2057702"/>
            <a:ext cx="6096000" cy="1254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мая состоялось открытие музея, приуроченного к Году защитника Отечества и 80-летию Великой Отечественной войны, в Совете ветеранов первичной организации №11 (ул.3-я Фрунзенская, д.3).</a:t>
            </a:r>
          </a:p>
        </p:txBody>
      </p:sp>
      <p:pic>
        <p:nvPicPr>
          <p:cNvPr id="15362" name="Picture 2" descr="https://sun9-39.userapi.com/s/v1/ig2/SNPhOBa_TZLiuokPWt46DrVTwMJi1YYmGG7aqHPAAyZrr2ybOTjz2PHvdL2ScWrR4BgJl2Gd2bh8PN4m3775jw3w.jpg?quality=95&amp;as=32x18,48x27,72x40,108x61,160x90,240x135,360x202,480x270,540x304,640x360,720x405,1080x607,1152x648&amp;from=bu&amp;cs=1152x0">
            <a:extLst>
              <a:ext uri="{FF2B5EF4-FFF2-40B4-BE49-F238E27FC236}">
                <a16:creationId xmlns:a16="http://schemas.microsoft.com/office/drawing/2014/main" xmlns="" id="{966070B9-5ACA-4439-878C-509631F10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24433"/>
            <a:ext cx="4125964" cy="232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sun9-83.userapi.com/s/v1/ig2/EpU1MdT7wiD78u6JgLfK81Wu-g-pu2emLYWAqy7FJ2daS04KFlw9Vxinh7f9onRwGE8L8hBMCeVLmj6WS_iirvx_.jpg?quality=95&amp;as=32x18,48x27,72x40,108x61,160x90,240x135,360x202,480x270,540x304,640x360,720x405,1080x607,1152x648&amp;from=bu&amp;cs=1152x0">
            <a:extLst>
              <a:ext uri="{FF2B5EF4-FFF2-40B4-BE49-F238E27FC236}">
                <a16:creationId xmlns:a16="http://schemas.microsoft.com/office/drawing/2014/main" xmlns="" id="{A17A3C19-BE3E-4A38-A0B1-44211141F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050912"/>
            <a:ext cx="464820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sun9-17.userapi.com/s/v1/ig2/Tn3y3gz-oQMQ6k6_9YctS67kzVgL95bZZSkdBKpxP8AQwxItgJfHPWHAEgLej2oQUWEuKOPiM33uxbwzBydUTivP.jpg?quality=95&amp;as=32x18,48x27,72x40,108x61,160x90,240x135,360x202,480x270,540x304,640x360,720x405,1080x607,1152x648&amp;from=bu&amp;cs=1152x0">
            <a:extLst>
              <a:ext uri="{FF2B5EF4-FFF2-40B4-BE49-F238E27FC236}">
                <a16:creationId xmlns:a16="http://schemas.microsoft.com/office/drawing/2014/main" xmlns="" id="{0D4821CB-EF5D-4D0F-A723-FB6892C8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49240"/>
            <a:ext cx="4648200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7642" y="940053"/>
            <a:ext cx="101619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62400" y="1151190"/>
            <a:ext cx="5105400" cy="11464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0">
              <a:lnSpc>
                <a:spcPct val="100000"/>
              </a:lnSpc>
              <a:spcBef>
                <a:spcPts val="100"/>
              </a:spcBef>
            </a:pPr>
            <a:endParaRPr lang="ru-RU" spc="-10" dirty="0">
              <a:latin typeface="Calibri"/>
              <a:cs typeface="Calibri"/>
            </a:endParaRPr>
          </a:p>
          <a:p>
            <a:pPr marL="120650">
              <a:lnSpc>
                <a:spcPct val="100000"/>
              </a:lnSpc>
              <a:spcBef>
                <a:spcPts val="100"/>
              </a:spcBef>
            </a:pPr>
            <a:r>
              <a:rPr lang="ru-RU" spc="-10" dirty="0">
                <a:latin typeface="Calibri"/>
                <a:cs typeface="Calibri"/>
              </a:rPr>
              <a:t>Открытие в Хамовниках выставки ,посвященной 80-летию Победы в Великой Отечественной войне</a:t>
            </a:r>
          </a:p>
          <a:p>
            <a:pPr marL="120650">
              <a:lnSpc>
                <a:spcPct val="100000"/>
              </a:lnSpc>
              <a:spcBef>
                <a:spcPts val="100"/>
              </a:spcBef>
            </a:pPr>
            <a:endParaRPr lang="ru-RU" sz="1800" dirty="0">
              <a:latin typeface="Calibri"/>
              <a:cs typeface="Calibri"/>
            </a:endParaRPr>
          </a:p>
        </p:txBody>
      </p:sp>
      <p:pic>
        <p:nvPicPr>
          <p:cNvPr id="16386" name="Picture 2" descr="https://sun9-8.userapi.com/s/v1/ig2/scu-vf6KcgIP_LihwTb3zxmTSARq1YCEjFgC2k2Ku2WJpuM0GaoRQ0HgUG3O35wzKVw5o8iPb50m0tA-_3FVEFgY.jpg?quality=95&amp;as=32x30,48x44,72x67,108x100,160x148,240x222,360x333,480x444,540x499,640x591,720x665,1080x998,1280x1183&amp;from=bu&amp;cs=1280x0">
            <a:extLst>
              <a:ext uri="{FF2B5EF4-FFF2-40B4-BE49-F238E27FC236}">
                <a16:creationId xmlns:a16="http://schemas.microsoft.com/office/drawing/2014/main" xmlns="" id="{C735AEC9-34C3-4B4F-9273-82FE5F19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0875"/>
            <a:ext cx="4887278" cy="45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43.userapi.com/s/v1/ig2/3_lJzEFODaEbVovD2qzcPpXyzQh-c0_ce8KYw7G5h0HkS-3B2hJ1c-Cski-DOXS-LcC72Rzx0b_cdSHPmJcNubQt.jpg?quality=95&amp;as=32x43,48x64,72x96,108x144,160x213,240x320,360x480,480x640,540x720,640x853,720x959,1080x1439,1200x1599&amp;from=bu&amp;cs=1200x0">
            <a:extLst>
              <a:ext uri="{FF2B5EF4-FFF2-40B4-BE49-F238E27FC236}">
                <a16:creationId xmlns:a16="http://schemas.microsoft.com/office/drawing/2014/main" xmlns="" id="{58F223F0-5642-4F31-B9CC-E51CB1F22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545" y="2514600"/>
            <a:ext cx="3259561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sun9-75.userapi.com/s/v1/ig2/FnT0U0bodz1BVGx8rSzWE5j-io3_leO4llj-31x8SWT8hNopnQy0tFKkf6V9_2t5rhtFGTg7zP3fKpRRt-ehGI6S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382C320C-3C14-42F3-8CA4-88C2B41B0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796" y="2887410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08389"/>
            <a:ext cx="11013201" cy="13189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25475" algn="ctr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sz="24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2400" b="1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</a:t>
            </a:r>
            <a:r>
              <a:rPr sz="2400" b="1"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sz="2400" b="1" spc="-65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sz="2400" b="1" spc="-7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7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округа </a:t>
            </a:r>
            <a:r>
              <a:rPr sz="2400" b="1" spc="-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4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Хамовники</a:t>
            </a:r>
            <a:r>
              <a:rPr lang="ru-RU"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spc="-1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Москве</a:t>
            </a:r>
          </a:p>
          <a:p>
            <a:pPr marL="625475" algn="ctr">
              <a:lnSpc>
                <a:spcPct val="100000"/>
              </a:lnSpc>
              <a:spcBef>
                <a:spcPts val="105"/>
              </a:spcBef>
            </a:pPr>
            <a:r>
              <a:rPr lang="en-US" sz="1800" noProof="1" smtClean="0">
                <a:latin typeface="Times New Roman"/>
                <a:cs typeface="Times New Roman"/>
              </a:rPr>
              <a:t>Принял</a:t>
            </a:r>
            <a:r>
              <a:rPr lang="en-US" spc="-3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участие</a:t>
            </a:r>
            <a:r>
              <a:rPr lang="en-US" sz="1800" spc="-55" noProof="1" smtClean="0">
                <a:latin typeface="Times New Roman"/>
                <a:cs typeface="Times New Roman"/>
              </a:rPr>
              <a:t> </a:t>
            </a:r>
            <a:r>
              <a:rPr sz="1800" dirty="0" smtClean="0">
                <a:latin typeface="Times New Roman"/>
                <a:cs typeface="Times New Roman"/>
              </a:rPr>
              <a:t>в</a:t>
            </a:r>
            <a:r>
              <a:rPr sz="1800" spc="-30" dirty="0" smtClean="0"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385622"/>
                </a:solidFill>
                <a:latin typeface="Times New Roman"/>
                <a:cs typeface="Times New Roman"/>
              </a:rPr>
              <a:t>1</a:t>
            </a:r>
            <a:r>
              <a:rPr lang="ru-RU" b="1" dirty="0">
                <a:solidFill>
                  <a:srgbClr val="385622"/>
                </a:solidFill>
                <a:latin typeface="Times New Roman"/>
                <a:cs typeface="Times New Roman"/>
              </a:rPr>
              <a:t>4</a:t>
            </a:r>
            <a:r>
              <a:rPr sz="1800" b="1" spc="-30" dirty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очередных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внеочередных</a:t>
            </a:r>
            <a:r>
              <a:rPr lang="en-US" sz="1800" spc="-4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заседаниях</a:t>
            </a:r>
            <a:r>
              <a:rPr lang="en-US" sz="1800" spc="-5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Совета</a:t>
            </a:r>
            <a:r>
              <a:rPr lang="en-US" sz="1800" spc="-4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депутатов</a:t>
            </a:r>
            <a:r>
              <a:rPr lang="en-US" sz="1800" spc="-75" noProof="1" smtClean="0">
                <a:latin typeface="Times New Roman"/>
                <a:cs typeface="Times New Roman"/>
              </a:rPr>
              <a:t> муниципального округа </a:t>
            </a:r>
            <a:r>
              <a:rPr lang="en-US" sz="1800" spc="-30" noProof="1" smtClean="0">
                <a:latin typeface="Times New Roman"/>
                <a:cs typeface="Times New Roman"/>
              </a:rPr>
              <a:t> </a:t>
            </a:r>
            <a:r>
              <a:rPr lang="en-US" sz="1800" spc="-10" noProof="1" smtClean="0">
                <a:latin typeface="Times New Roman"/>
                <a:cs typeface="Times New Roman"/>
              </a:rPr>
              <a:t>Хамовники в городе Москве.</a:t>
            </a:r>
            <a:endParaRPr lang="en-US" sz="1800" noProof="1">
              <a:latin typeface="Times New Roman"/>
              <a:cs typeface="Times New Roman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A390FE43-FD30-40C2-880D-9E9B5C50E8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6256729"/>
              </p:ext>
            </p:extLst>
          </p:nvPr>
        </p:nvGraphicFramePr>
        <p:xfrm>
          <a:off x="0" y="1979624"/>
          <a:ext cx="6553199" cy="4878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602" name="Picture 2" descr="https://sun9-70.userapi.com/s/v1/ig2/Y_g0e0c2l6QY69-OIxCsvxYuFpBw1fW0OBp4rBguSYbB2U3O9t6nKEOC8fkMsCwyDQy-i7lg9B42TX-cI2XyGnHU.jpg?quality=95&amp;as=32x24,48x36,72x54,108x81,160x120,240x180,360x270,480x360,540x405,640x480,720x540,1080x810,1280x960,1440x1080,1600x1200&amp;from=bu&amp;cs=1600x0">
            <a:extLst>
              <a:ext uri="{FF2B5EF4-FFF2-40B4-BE49-F238E27FC236}">
                <a16:creationId xmlns:a16="http://schemas.microsoft.com/office/drawing/2014/main" xmlns="" id="{C36A23E0-460B-492A-B105-4A2F7D8A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30" y="24384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707642" y="940053"/>
            <a:ext cx="101619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9473664-4B07-46DE-B65C-E9F6A226BA47}"/>
              </a:ext>
            </a:extLst>
          </p:cNvPr>
          <p:cNvSpPr/>
          <p:nvPr/>
        </p:nvSpPr>
        <p:spPr>
          <a:xfrm>
            <a:off x="2895600" y="117373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Юные жители района Хамовники приняли участие в мастер - классе «Пасхальный подарок».</a:t>
            </a:r>
            <a:endParaRPr lang="ru-RU" dirty="0"/>
          </a:p>
        </p:txBody>
      </p:sp>
      <p:pic>
        <p:nvPicPr>
          <p:cNvPr id="18434" name="Picture 2" descr="https://sun9-44.userapi.com/s/v1/ig2/beYPDk1CDmoUXCRFNMBrVHaB4K1DfJ12GpDTIoZRpNd9Qt7pq4XZfZTDxUwvVjBKEHZBwqdfIZxvrJAoGfD9heY3.jpg?quality=95&amp;as=32x23,48x35,72x52,108x78,160x116,240x174,360x260,480x347,540x390,640x463,720x521,1080x781,1280x925,1440x1041,2560x1851&amp;from=bu&amp;cs=2560x0">
            <a:extLst>
              <a:ext uri="{FF2B5EF4-FFF2-40B4-BE49-F238E27FC236}">
                <a16:creationId xmlns:a16="http://schemas.microsoft.com/office/drawing/2014/main" xmlns="" id="{232AFF5A-FF5A-499C-B773-2E4438C02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2694928"/>
            <a:ext cx="5715000" cy="413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86.userapi.com/s/v1/ig2/eUXfP59hceBZoiQprJyBIIlC5JLgZVEunjegcR5T7AgosTNGwakw38QLGOpPVn1gLFSHXl1_hUJDr3lVH7cN8Ut0.jpg?quality=95&amp;as=32x24,48x36,72x54,108x81,160x119,240x179,360x269,480x358,540x403,640x477,720x537,1080x806,1118x834&amp;from=bu&amp;cs=1118x0">
            <a:extLst>
              <a:ext uri="{FF2B5EF4-FFF2-40B4-BE49-F238E27FC236}">
                <a16:creationId xmlns:a16="http://schemas.microsoft.com/office/drawing/2014/main" xmlns="" id="{1F27144E-6B44-4958-B847-2AFFD91A7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85" y="2726775"/>
            <a:ext cx="5537945" cy="413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59066" y="790858"/>
            <a:ext cx="10880725" cy="612347"/>
          </a:xfrm>
          <a:prstGeom prst="rect">
            <a:avLst/>
          </a:prstGeom>
        </p:spPr>
        <p:txBody>
          <a:bodyPr vert="horz" wrap="square" lIns="0" tIns="240665" rIns="0" bIns="0" rtlCol="0">
            <a:spAutoFit/>
          </a:bodyPr>
          <a:lstStyle/>
          <a:p>
            <a:pPr marL="730885">
              <a:lnSpc>
                <a:spcPct val="100000"/>
              </a:lnSpc>
              <a:spcBef>
                <a:spcPts val="189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B7B6D63C-BEA5-4BC6-B872-220C2A2DC226}"/>
              </a:ext>
            </a:extLst>
          </p:cNvPr>
          <p:cNvSpPr/>
          <p:nvPr/>
        </p:nvSpPr>
        <p:spPr>
          <a:xfrm>
            <a:off x="609601" y="1620249"/>
            <a:ext cx="11230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«Диктант Победы» в районном клубе Цифровой Дом по адресу: Кооперативная улица, дом 3</a:t>
            </a:r>
          </a:p>
        </p:txBody>
      </p:sp>
      <p:pic>
        <p:nvPicPr>
          <p:cNvPr id="17410" name="Picture 2" descr="https://sun9-41.userapi.com/s/v1/ig2/pafMFWXEn9gGUHr5Kfa2mzKbZz-tsXjAxgEOOO31wezdkK5p3m2ccxCeXVBIDIxt3Ju4cG2Q9P4aVStn2xGFXmJ3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DF0B6F15-408D-4AE6-8E5D-32527CEF2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" y="2435857"/>
            <a:ext cx="5788615" cy="434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sun9-76.userapi.com/s/v1/ig2/LmSqRhNgBZm7ow_K1y9CHUtpanD-vsG2JcsMhmbFUmcNHwP7YxDn96ku7CV_enSEMNAEpokFFC-x7SMP7Pn9LwG7.jpg?quality=95&amp;as=32x24,48x36,72x54,108x81,160x120,240x180,360x270,480x360,540x405,640x480,720x540,1080x810,1280x960,1440x1080,1600x1200&amp;from=bu&amp;cs=1600x0">
            <a:extLst>
              <a:ext uri="{FF2B5EF4-FFF2-40B4-BE49-F238E27FC236}">
                <a16:creationId xmlns:a16="http://schemas.microsoft.com/office/drawing/2014/main" xmlns="" id="{22D87A9F-C816-4AAB-988A-FEF8FBF7E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78" y="2435857"/>
            <a:ext cx="5896191" cy="442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0" y="940053"/>
            <a:ext cx="10345547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600" b="1" spc="-10" dirty="0">
                <a:latin typeface="Times New Roman"/>
                <a:cs typeface="Times New Roman"/>
              </a:rPr>
              <a:t>Встречи с ветеранами Великой Отечественной войны 1941-1945 гг. </a:t>
            </a:r>
            <a:r>
              <a:rPr sz="2600" b="1" spc="-10" dirty="0">
                <a:latin typeface="Times New Roman"/>
                <a:cs typeface="Times New Roman"/>
              </a:rPr>
              <a:t>: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22530" name="Picture 2" descr="https://sun9-8.userapi.com/s/v1/ig2/vebnD3-SLopCOaHQIf8ZctmCPnqlPzwzrU1yWOHjApIU3oeoyswZW9nARDDACx1bzhJ8B5XDeoRDVe4wjEvLClf9.jpg?quality=95&amp;as=32x24,48x36,72x54,108x81,160x120,240x180,360x270,480x360,540x405,640x480,720x540,1080x810,1280x960,1440x1080,1600x1200&amp;from=bu&amp;cs=1600x0">
            <a:extLst>
              <a:ext uri="{FF2B5EF4-FFF2-40B4-BE49-F238E27FC236}">
                <a16:creationId xmlns:a16="http://schemas.microsoft.com/office/drawing/2014/main" xmlns="" id="{FD29B8B4-D66B-4FFE-91E4-9FC5DF008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4" y="1571370"/>
            <a:ext cx="3249706" cy="24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sun9-70.userapi.com/s/v1/ig2/U80NemeYagOGbqJ7ayAkmxJ4EoGpVOHQAQdr6wb8MspNVPNs_7XNSBfrjzahmk46CTAS1a3U1RGzmRPdgOvQssQd.jpg?quality=95&amp;as=32x24,48x36,72x54,108x81,160x120,240x180,360x270,480x360,540x405,640x480,720x540,1080x810,1280x960,1440x1080,1600x1200&amp;from=bu&amp;cs=1600x0">
            <a:extLst>
              <a:ext uri="{FF2B5EF4-FFF2-40B4-BE49-F238E27FC236}">
                <a16:creationId xmlns:a16="http://schemas.microsoft.com/office/drawing/2014/main" xmlns="" id="{6B5C2344-A95B-444D-991B-D01B062E1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9947" y="1353628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sun9-65.userapi.com/s/v1/ig2/QQEt92tXHyQrBK5VDWr7tDTeF43nBWl92C2DYEcWCv_o4AQ9MMXg7TlsdQWBA4TudqC36ZiIf4gr5ZY612QwHHwu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708CA93D-FA46-42D9-BB30-6959689EC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57650"/>
            <a:ext cx="3733800" cy="280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s://sun9-26.userapi.com/s/v1/ig2/y9roibNw-ujvTvznSHzSAzTp8wXKzzP_ib2l7plksOuppgOlgqODnXDCDmGeoemHuVFH3FqW_pd_K-TiHhAw3nIL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CEABCFAE-3F93-43FC-A3A1-EC53A2F41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06" y="38862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https://sun9-35.userapi.com/s/v1/ig2/vB6fDj8Bkq82Nx9sjUhrunWOktPE-D0zjgG6-vcl1qEfWDsfGYk5ABhDZmapaB9vlckdfKzrNq81ZYKtcsR6rKJw.jpg?quality=95&amp;as=32x24,48x36,72x54,108x81,160x120,240x180,360x270,480x360,540x405,640x479,720x539,1080x809,1280x959&amp;from=bu&amp;cs=1280x0">
            <a:extLst>
              <a:ext uri="{FF2B5EF4-FFF2-40B4-BE49-F238E27FC236}">
                <a16:creationId xmlns:a16="http://schemas.microsoft.com/office/drawing/2014/main" xmlns="" id="{E4A14B5D-A578-4079-8E96-2487AE4E1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601" y="3981450"/>
            <a:ext cx="396652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s://sun9-50.userapi.com/s/v1/ig2/rUDd6YaxHh5gLhQcvCocTNP4CeLpo-3QTqequTBuzbLyxkeqBLC6TVEPbHW1ymq15QMAXS1Z24gO98aN2XKtPjR_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149E6CAE-85FD-42C6-8FBB-46E5A35D4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93" y="1497315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24000" y="940053"/>
            <a:ext cx="10345547" cy="4135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2600" b="1" spc="-10" dirty="0">
                <a:latin typeface="Times New Roman"/>
                <a:cs typeface="Times New Roman"/>
              </a:rPr>
              <a:t>Встречи с ветеранами Великой Отечественной войны 1941-1945 гг. </a:t>
            </a:r>
            <a:r>
              <a:rPr sz="2600" b="1" spc="-10" dirty="0">
                <a:latin typeface="Times New Roman"/>
                <a:cs typeface="Times New Roman"/>
              </a:rPr>
              <a:t>:</a:t>
            </a:r>
            <a:endParaRPr sz="2600" dirty="0">
              <a:latin typeface="Times New Roman"/>
              <a:cs typeface="Times New Roman"/>
            </a:endParaRPr>
          </a:p>
        </p:txBody>
      </p:sp>
      <p:pic>
        <p:nvPicPr>
          <p:cNvPr id="24578" name="Picture 2" descr="https://sun9-29.userapi.com/s/v1/ig2/ixyUJbjtJ8r9_zB4e6KCrDdni5vkDD2VDzs_gv4UVqLoNnetT2MsepjwxA7JdAc0WVr3lKJ5YKD6Q4t4Rg6t2ROR.jpg?quality=95&amp;as=32x26,48x40,72x60,108x89,160x132,240x199,360x298,480x397,540x447,640x530,720x596,1080x894,1280x1060,1440x1192,2560x2120&amp;from=bu&amp;cs=2560x0">
            <a:extLst>
              <a:ext uri="{FF2B5EF4-FFF2-40B4-BE49-F238E27FC236}">
                <a16:creationId xmlns:a16="http://schemas.microsoft.com/office/drawing/2014/main" xmlns="" id="{89E29B84-E245-4D0F-A0FA-713143D5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12" y="1485930"/>
            <a:ext cx="3149600" cy="260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un9-72.userapi.com/s/v1/ig2/uCAEXNWKIuHyruHyQ-1jlOBXLYxFzki2kieHKBNuNPMYBirKrEfR8NZMdXBTaaMeIJEN9D32hEBwYr6KEsYt05-o.jpg?quality=95&amp;as=32x24,48x36,72x54,108x81,160x120,240x180,360x270,480x360,540x405,640x480,720x540,1080x810,1280x960,1440x1080,1600x1200&amp;from=bu&amp;u=d-vCKw5X2FpMRgRdQK-1LOoVY7U_Kwc3n2QaRvu__q8&amp;cs=640x0">
            <a:extLst>
              <a:ext uri="{FF2B5EF4-FFF2-40B4-BE49-F238E27FC236}">
                <a16:creationId xmlns:a16="http://schemas.microsoft.com/office/drawing/2014/main" xmlns="" id="{F8E58BF4-0442-4101-B416-8F38516E7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3" y="4258542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s://sun9-10.userapi.com/s/v1/ig2/6ytkzOmL4UFc8Ji9c73yGN5dQyfZaw78dHiqfVxirNuP9yGw-Svd3dHfLpNdiWPfLy1VrUZNIXJtkYhLh8phjT03.jpg?quality=95&amp;as=32x21,48x32,72x48,108x72,160x107,240x160,360x240,480x320,540x360,640x426,720x480,1080x720,1280x853,1440x959,1600x1066&amp;from=bu&amp;u=uBDXdWDW5-ykWO7uTL00PZbLjA04h_ptstSqPPFz07s&amp;cs=640x0">
            <a:extLst>
              <a:ext uri="{FF2B5EF4-FFF2-40B4-BE49-F238E27FC236}">
                <a16:creationId xmlns:a16="http://schemas.microsoft.com/office/drawing/2014/main" xmlns="" id="{DF697F15-9B9C-4866-A53F-79334C49F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429" y="1392817"/>
            <a:ext cx="3516571" cy="234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s://sun9-84.userapi.com/s/v1/ig2/AUgaCJX9xMkdjBzVswa2f9jk5DjM1-_iYYyOUpe3Szg-YNIzldQcBuCx8nMpJl5bJlg3gLb1dUfNTjToem-QZ06k.jpg?quality=95&amp;as=32x24,48x36,72x54,108x81,160x120,240x180,360x270,480x360,540x405,640x480,720x540,1080x811,1280x961,1440x1081,2489x1868&amp;from=bu&amp;cs=2489x0">
            <a:extLst>
              <a:ext uri="{FF2B5EF4-FFF2-40B4-BE49-F238E27FC236}">
                <a16:creationId xmlns:a16="http://schemas.microsoft.com/office/drawing/2014/main" xmlns="" id="{D641ED4A-30CC-45B8-9929-2A5C20ED3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89" y="3914953"/>
            <a:ext cx="3883025" cy="291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https://sun9-10.userapi.com/s/v1/ig2/4wQ7jd7GRX2N8ebTJ1HB0KhWW2bsOMsZKCd9fo8PgD0CrBmLEmemWY0XD9riq3HPjqkr20987-Wv-0oivRIa9E6a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E0D4017A-8E57-4284-9EF9-C7B8F17BB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003" y="3914953"/>
            <a:ext cx="3924063" cy="294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https://sun9-77.userapi.com/s/v1/ig2/li2dgc9RBNxMSd-9eM_o_a3ZZ75_V5JUqyR7nGLqo9gg-SDLohhriDt5ZfiXJkZzD4b9docPBGF-So5RUnXMWuNc.jpg?quality=95&amp;as=32x24,48x36,72x54,108x81,160x120,240x180,360x270,480x360,540x405,640x480,720x540,1080x810,1280x960,1440x1080,1600x1200&amp;from=bu&amp;u=XLVh3sd27kH8s_aBKoxqvIMUiNmr7ZVGpEre2CKunMs&amp;cs=640x0">
            <a:extLst>
              <a:ext uri="{FF2B5EF4-FFF2-40B4-BE49-F238E27FC236}">
                <a16:creationId xmlns:a16="http://schemas.microsoft.com/office/drawing/2014/main" xmlns="" id="{E80C0F1D-7F39-42AB-B3E9-6D788F2E8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096" y="1353628"/>
            <a:ext cx="3292338" cy="246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ject 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1452743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83010" y="500825"/>
            <a:ext cx="10161905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мероприятиях: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8144" y="1493760"/>
            <a:ext cx="2498996" cy="173573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dirty="0">
                <a:latin typeface="Times New Roman"/>
                <a:cs typeface="Times New Roman"/>
              </a:rPr>
              <a:t>Экскурсия в музей Общевойсковой академии им. М.В. Фрунзе в рамках проекта «Дорогами памяти» для семей участников специальной военной операции и ветеранов. 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20482" name="Picture 2" descr="https://sun9-79.userapi.com/s/v1/ig2/El-rJWeOqn7bgd6pZgaP47mBG6iB5wqmZNCsA8UrXYJj_n9DSWFIJGCA01ty3F8k7OhBE10HgRgJmrpTcYUy5bmz.jpg?quality=95&amp;as=32x28,48x41,72x62,108x93,160x138,240x207,360x310,480x414,540x465,640x552,720x621,1080x931,1280x1103,1440x1241,1600x1379&amp;from=bu&amp;cs=1600x0">
            <a:extLst>
              <a:ext uri="{FF2B5EF4-FFF2-40B4-BE49-F238E27FC236}">
                <a16:creationId xmlns:a16="http://schemas.microsoft.com/office/drawing/2014/main" xmlns="" id="{0EA9DC3E-5A59-48A0-86FD-FAD1392A6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3" y="3429000"/>
            <a:ext cx="3977143" cy="342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s://sun9-65.userapi.com/s/v1/ig2/WbHLfrWFoT8owK-XRwyoQoFizXK_zTpnlrgTBa2Eh6Erp4A3dbay4rHnDYJ0UertAsVIpxGMrfZ-TPj16imMq_19.jpg?quality=95&amp;as=32x24,48x36,72x54,108x81,160x120,240x180,360x270,480x360,540x405,640x480,720x540,1080x809,1280x959,1440x1079,1600x1199&amp;from=bu&amp;cs=1600x0">
            <a:extLst>
              <a:ext uri="{FF2B5EF4-FFF2-40B4-BE49-F238E27FC236}">
                <a16:creationId xmlns:a16="http://schemas.microsoft.com/office/drawing/2014/main" xmlns="" id="{AEA35F8A-C232-4FAB-88DF-0C2B39B19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579" y="3771938"/>
            <a:ext cx="406752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sun9-9.userapi.com/s/v1/ig2/DWnDDvz7E0hAzw8eRC89r878oNdcCtnEEsBauWjzDpi5D-YXl3HmVaUwoLzNc3mPnZPGjOTtKtA1LtepNnDbgrAb.jpg?quality=95&amp;as=32x20,48x30,72x44,108x67,160x99,240x148,360x222,480x296,540x333,640x394,720x444,1080x666,1280x789,1440x887,1600x986&amp;from=bu&amp;cs=1600x0">
            <a:extLst>
              <a:ext uri="{FF2B5EF4-FFF2-40B4-BE49-F238E27FC236}">
                <a16:creationId xmlns:a16="http://schemas.microsoft.com/office/drawing/2014/main" xmlns="" id="{52F1BC02-4517-44E7-B06B-6A26CF5B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037" y="948334"/>
            <a:ext cx="4581820" cy="282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-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83010" y="445578"/>
            <a:ext cx="10161905" cy="7957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ru-RU" sz="2600" b="1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4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районных,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окружных</a:t>
            </a:r>
            <a:r>
              <a:rPr lang="en-US" sz="2400" b="1" spc="-3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городских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акциях</a:t>
            </a:r>
            <a:r>
              <a:rPr lang="en-US" sz="2400" b="1" spc="-2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и</a:t>
            </a:r>
            <a:r>
              <a:rPr lang="en-US" sz="2400" b="1" spc="-10" noProof="1" smtClean="0">
                <a:latin typeface="Times New Roman"/>
                <a:cs typeface="Times New Roman"/>
              </a:rPr>
              <a:t> мероприятиях</a:t>
            </a:r>
            <a:r>
              <a:rPr sz="2400" b="1" spc="-10" dirty="0" smtClean="0">
                <a:latin typeface="Times New Roman"/>
                <a:cs typeface="Times New Roman"/>
              </a:rPr>
              <a:t>:</a:t>
            </a:r>
            <a:endParaRPr sz="24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5083" y="1615222"/>
            <a:ext cx="464725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dirty="0">
                <a:latin typeface="Times New Roman"/>
                <a:cs typeface="Times New Roman"/>
              </a:rPr>
              <a:t>Помощь приюту</a:t>
            </a:r>
            <a:r>
              <a:rPr lang="ru-RU" sz="1600" dirty="0">
                <a:latin typeface="Times New Roman"/>
                <a:cs typeface="Times New Roman"/>
              </a:rPr>
              <a:t>. Приобретение и доставка кормов для кошек и собак. Выгул собак</a:t>
            </a:r>
            <a:endParaRPr sz="1600" dirty="0">
              <a:latin typeface="Times New Roman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36" y="2643852"/>
            <a:ext cx="5415664" cy="40617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643852"/>
            <a:ext cx="5421884" cy="40664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72200" y="1449069"/>
            <a:ext cx="5943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/>
                <a:cs typeface="Times New Roman"/>
              </a:rPr>
              <a:t>Провел лекции для иностранных граждан, </a:t>
            </a:r>
          </a:p>
          <a:p>
            <a:r>
              <a:rPr lang="ru-RU" sz="1600" dirty="0">
                <a:latin typeface="Times New Roman"/>
                <a:cs typeface="Times New Roman"/>
              </a:rPr>
              <a:t>которые трудятся в Хамовниках </a:t>
            </a:r>
          </a:p>
          <a:p>
            <a:r>
              <a:rPr lang="ru-RU" sz="1600" b="1" dirty="0">
                <a:latin typeface="Times New Roman"/>
                <a:cs typeface="Times New Roman"/>
              </a:rPr>
              <a:t>«Многонациональная Москва - территория без конфликтов»</a:t>
            </a:r>
          </a:p>
        </p:txBody>
      </p:sp>
      <p:pic>
        <p:nvPicPr>
          <p:cNvPr id="9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3740142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09800" y="395477"/>
            <a:ext cx="9225915" cy="819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3570" marR="5080" indent="-1880870">
              <a:lnSpc>
                <a:spcPct val="100000"/>
              </a:lnSpc>
              <a:spcBef>
                <a:spcPts val="105"/>
              </a:spcBef>
            </a:pPr>
            <a:r>
              <a:rPr lang="en-US" sz="26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600" b="1" spc="-5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в</a:t>
            </a:r>
            <a:r>
              <a:rPr lang="en-US" sz="2600" b="1" spc="-5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мероприятиях,</a:t>
            </a:r>
            <a:r>
              <a:rPr lang="en-US" sz="2600" b="1" spc="-60" noProof="1" smtClean="0"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latin typeface="Times New Roman"/>
                <a:cs typeface="Times New Roman"/>
              </a:rPr>
              <a:t>организованных</a:t>
            </a:r>
            <a:r>
              <a:rPr lang="en-US" sz="2600" b="1" spc="-85" noProof="1" smtClean="0"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latin typeface="Times New Roman"/>
                <a:cs typeface="Times New Roman"/>
              </a:rPr>
              <a:t>Советом</a:t>
            </a:r>
            <a:r>
              <a:rPr lang="en-US" sz="2600" b="1" spc="-80" noProof="1" smtClean="0"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latin typeface="Times New Roman"/>
                <a:cs typeface="Times New Roman"/>
              </a:rPr>
              <a:t>депутатов </a:t>
            </a:r>
            <a:r>
              <a:rPr lang="en-US" sz="2600" b="1" noProof="1" smtClean="0">
                <a:latin typeface="Times New Roman"/>
                <a:cs typeface="Times New Roman"/>
              </a:rPr>
              <a:t>муниципального</a:t>
            </a:r>
            <a:r>
              <a:rPr lang="en-US" sz="2600" b="1" spc="-9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округа</a:t>
            </a:r>
            <a:r>
              <a:rPr lang="en-US" sz="2600" b="1" spc="-65" noProof="1" smtClean="0"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latin typeface="Times New Roman"/>
                <a:cs typeface="Times New Roman"/>
              </a:rPr>
              <a:t>Хамовники</a:t>
            </a:r>
            <a:endParaRPr lang="en-US" sz="2600" noProof="1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0338" y="1676400"/>
            <a:ext cx="2522861" cy="27821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dirty="0">
                <a:latin typeface="Times New Roman"/>
                <a:cs typeface="Times New Roman"/>
              </a:rPr>
              <a:t>Депутаты Совета депутатов внутригородского муниципального образования - муниципального округа Хамовники в городе Москве сердечно поздравляют со светлой Пасхой! </a:t>
            </a:r>
            <a:endParaRPr dirty="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209" y="284632"/>
            <a:ext cx="926668" cy="1164437"/>
          </a:xfrm>
          <a:prstGeom prst="rect">
            <a:avLst/>
          </a:prstGeom>
        </p:spPr>
      </p:pic>
      <p:pic>
        <p:nvPicPr>
          <p:cNvPr id="19458" name="Picture 2" descr="https://sun9-45.userapi.com/s/v1/ig2/M8FSgXNFQ2isXtZMyA8YgNq8eWpC91V9Gle6LPoomyhqzUJ6NW7LdvQcnmMIbVChMmDwEY-PYI03fy9ZEMvnn4kZ.jpg?quality=95&amp;as=32x23,48x34,72x51,108x76,160x113,240x170,360x254,480x339,540x382,640x452,720x509,1080x764,1280x905,1440x1018,1754x1240&amp;from=bu&amp;cs=1754x0">
            <a:extLst>
              <a:ext uri="{FF2B5EF4-FFF2-40B4-BE49-F238E27FC236}">
                <a16:creationId xmlns:a16="http://schemas.microsoft.com/office/drawing/2014/main" xmlns="" id="{EF7FC3BD-A08C-4263-86EC-35F8545A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37228"/>
            <a:ext cx="7897813" cy="558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49616" y="-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54438" y="786516"/>
            <a:ext cx="922591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3570" marR="5080" indent="-188087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5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мероприятиях,</a:t>
            </a:r>
            <a:r>
              <a:rPr lang="en-US" sz="2400" b="1" spc="-60" noProof="1" smtClean="0">
                <a:latin typeface="Times New Roman"/>
                <a:cs typeface="Times New Roman"/>
              </a:rPr>
              <a:t> </a:t>
            </a:r>
            <a:r>
              <a:rPr lang="en-US" sz="2400" b="1" spc="-10" noProof="1" smtClean="0">
                <a:latin typeface="Times New Roman"/>
                <a:cs typeface="Times New Roman"/>
              </a:rPr>
              <a:t>организованных</a:t>
            </a:r>
            <a:r>
              <a:rPr lang="en-US" sz="2400" b="1" spc="-85" noProof="1" smtClean="0">
                <a:latin typeface="Times New Roman"/>
                <a:cs typeface="Times New Roman"/>
              </a:rPr>
              <a:t> </a:t>
            </a:r>
            <a:r>
              <a:rPr lang="en-US" sz="2400" b="1" spc="-10" noProof="1" smtClean="0">
                <a:latin typeface="Times New Roman"/>
                <a:cs typeface="Times New Roman"/>
              </a:rPr>
              <a:t>Советом</a:t>
            </a:r>
            <a:r>
              <a:rPr lang="en-US" sz="2400" b="1" spc="-80" noProof="1" smtClean="0">
                <a:latin typeface="Times New Roman"/>
                <a:cs typeface="Times New Roman"/>
              </a:rPr>
              <a:t> </a:t>
            </a:r>
            <a:r>
              <a:rPr lang="en-US" sz="2400" b="1" spc="-10" noProof="1" smtClean="0">
                <a:latin typeface="Times New Roman"/>
                <a:cs typeface="Times New Roman"/>
              </a:rPr>
              <a:t>депутатов </a:t>
            </a:r>
            <a:r>
              <a:rPr lang="en-US" sz="2400" b="1" noProof="1" smtClean="0">
                <a:latin typeface="Times New Roman"/>
                <a:cs typeface="Times New Roman"/>
              </a:rPr>
              <a:t>муниципального</a:t>
            </a:r>
            <a:r>
              <a:rPr lang="en-US" sz="2400" b="1" spc="-9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округа</a:t>
            </a:r>
            <a:r>
              <a:rPr lang="en-US" sz="2400" b="1" spc="-65" noProof="1" smtClean="0">
                <a:latin typeface="Times New Roman"/>
                <a:cs typeface="Times New Roman"/>
              </a:rPr>
              <a:t> </a:t>
            </a:r>
            <a:r>
              <a:rPr lang="en-US" sz="2400" b="1" spc="-10" noProof="1" smtClean="0">
                <a:latin typeface="Times New Roman"/>
                <a:cs typeface="Times New Roman"/>
              </a:rPr>
              <a:t>Хамовники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3A62560C-E66F-4133-A8AD-F22CB165E46C}"/>
              </a:ext>
            </a:extLst>
          </p:cNvPr>
          <p:cNvSpPr/>
          <p:nvPr/>
        </p:nvSpPr>
        <p:spPr>
          <a:xfrm>
            <a:off x="1905000" y="1515070"/>
            <a:ext cx="7848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Традиционный благотворительный обед, приуроченный ко Дню защитника Отечества, организованный в Главном штабе Российского союза офицеров запаса по адресу: Лебяжий переулок, дом 8/4, с.1.</a:t>
            </a:r>
          </a:p>
        </p:txBody>
      </p:sp>
      <p:pic>
        <p:nvPicPr>
          <p:cNvPr id="23554" name="Picture 2" descr="https://sun9-79.userapi.com/s/v1/ig2/_5GedTYzu7yHjg544n35SeJM4AFaCdxvcMcE06jhMS-6sFd-8P9oKc7tsNEyAaEAJqusSUo4jj5xWk1v3FoSoHu4.jpg?quality=95&amp;as=32x23,48x34,72x51,108x76,160x113,240x170,360x255,480x340,540x382,640x453,720x510,1080x765,1280x906,1440x1020,1600x1133&amp;from=bu&amp;u=Wn8Fui-U-5aQz2Zt0czRKJqoetym2aWT_Z2q-3vkJr4&amp;cs=640x0">
            <a:extLst>
              <a:ext uri="{FF2B5EF4-FFF2-40B4-BE49-F238E27FC236}">
                <a16:creationId xmlns:a16="http://schemas.microsoft.com/office/drawing/2014/main" xmlns="" id="{B9366E53-E4C5-4606-A8FC-3A185D7B2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79206"/>
            <a:ext cx="609600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s://sun9-67.userapi.com/s/v1/ig2/FPDDP3w9gguAZhPghK8h3HNl4OopEAQzlxUq0zPnUmjUFsrvy-iX0sTX8cuwGJgt_uswEfeHoTOs7ml1A-eIMrqs.jpg?quality=95&amp;as=32x26,48x39,72x59,108x89,160x132,240x197,360x296,480x395,540x444,640x526,720x592,1080x888,1280x1053&amp;from=bu&amp;u=m8xcymfmYZoCmPty-7kdFc3e-5IR21yM2GNuGewRaPU&amp;cs=640x0">
            <a:extLst>
              <a:ext uri="{FF2B5EF4-FFF2-40B4-BE49-F238E27FC236}">
                <a16:creationId xmlns:a16="http://schemas.microsoft.com/office/drawing/2014/main" xmlns="" id="{B48998FA-84D8-4308-8683-FC840BA8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479206"/>
            <a:ext cx="5238388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2015896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25192" y="817752"/>
            <a:ext cx="9225915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93570" marR="5080" indent="-1880870" algn="ctr">
              <a:lnSpc>
                <a:spcPct val="100000"/>
              </a:lnSpc>
              <a:spcBef>
                <a:spcPts val="105"/>
              </a:spcBef>
            </a:pPr>
            <a:r>
              <a:rPr lang="en-US" sz="2400" b="1" noProof="1" smtClean="0">
                <a:latin typeface="Times New Roman"/>
                <a:cs typeface="Times New Roman"/>
              </a:rPr>
              <a:t>Участие</a:t>
            </a:r>
            <a:r>
              <a:rPr lang="en-US" sz="2400" b="1" spc="-55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в</a:t>
            </a:r>
            <a:r>
              <a:rPr lang="en-US" sz="2400" b="1" spc="-5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мероприятиях,</a:t>
            </a:r>
            <a:r>
              <a:rPr lang="en-US" sz="2400" b="1" spc="-60" noProof="1" smtClean="0">
                <a:latin typeface="Times New Roman"/>
                <a:cs typeface="Times New Roman"/>
              </a:rPr>
              <a:t> </a:t>
            </a:r>
            <a:r>
              <a:rPr lang="en-US" sz="2400" b="1" spc="-10" noProof="1" smtClean="0">
                <a:latin typeface="Times New Roman"/>
                <a:cs typeface="Times New Roman"/>
              </a:rPr>
              <a:t>организованных Советом</a:t>
            </a:r>
            <a:r>
              <a:rPr lang="en-US" sz="2400" b="1" spc="-80" noProof="1" smtClean="0">
                <a:latin typeface="Times New Roman"/>
                <a:cs typeface="Times New Roman"/>
              </a:rPr>
              <a:t> </a:t>
            </a:r>
            <a:r>
              <a:rPr lang="en-US" sz="2400" b="1" spc="-10" noProof="1" smtClean="0">
                <a:latin typeface="Times New Roman"/>
                <a:cs typeface="Times New Roman"/>
              </a:rPr>
              <a:t>депутатов </a:t>
            </a:r>
            <a:r>
              <a:rPr lang="en-US" sz="2400" b="1" noProof="1" smtClean="0">
                <a:latin typeface="Times New Roman"/>
                <a:cs typeface="Times New Roman"/>
              </a:rPr>
              <a:t>муниципального</a:t>
            </a:r>
            <a:r>
              <a:rPr lang="en-US" sz="2400" b="1" spc="-90" noProof="1" smtClean="0">
                <a:latin typeface="Times New Roman"/>
                <a:cs typeface="Times New Roman"/>
              </a:rPr>
              <a:t> </a:t>
            </a:r>
            <a:r>
              <a:rPr lang="en-US" sz="2400" b="1" noProof="1" smtClean="0">
                <a:latin typeface="Times New Roman"/>
                <a:cs typeface="Times New Roman"/>
              </a:rPr>
              <a:t>округа</a:t>
            </a:r>
            <a:r>
              <a:rPr lang="en-US" sz="2400" b="1" spc="-65" noProof="1" smtClean="0">
                <a:latin typeface="Times New Roman"/>
                <a:cs typeface="Times New Roman"/>
              </a:rPr>
              <a:t> </a:t>
            </a:r>
            <a:r>
              <a:rPr lang="en-US" sz="2400" b="1" spc="-10" noProof="1" smtClean="0">
                <a:latin typeface="Times New Roman"/>
                <a:cs typeface="Times New Roman"/>
              </a:rPr>
              <a:t>Хамовники</a:t>
            </a:r>
            <a:endParaRPr lang="en-US" sz="2400" noProof="1">
              <a:latin typeface="Times New Roman"/>
              <a:cs typeface="Times New Roman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C32DAA2-A1CA-4E8F-90B3-A563FC5F8EE9}"/>
              </a:ext>
            </a:extLst>
          </p:cNvPr>
          <p:cNvSpPr/>
          <p:nvPr/>
        </p:nvSpPr>
        <p:spPr>
          <a:xfrm>
            <a:off x="2667000" y="1359785"/>
            <a:ext cx="6629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b="0" i="0" dirty="0">
                <a:solidFill>
                  <a:srgbClr val="000000"/>
                </a:solidFill>
                <a:effectLst/>
                <a:latin typeface="-apple-system"/>
              </a:rPr>
              <a:t>В преддверии Дня Победы депутаты Совета депутатов муниципального округа Хамовники и сотрудники управы района с гордостью вручили ветеранам юбилейные медали </a:t>
            </a:r>
            <a:r>
              <a:rPr lang="ru-RU" b="0" i="0" dirty="0">
                <a:solidFill>
                  <a:srgbClr val="FF0000"/>
                </a:solidFill>
                <a:effectLst/>
                <a:latin typeface="-apple-system"/>
              </a:rPr>
              <a:t>«80 лет Победы в Великой Отечественной войне 1941-1945 гг.».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1506" name="Picture 2" descr="https://sun9-85.userapi.com/s/v1/ig2/xZXC9e9xulToNLxdCPUHYbqUmTivvPKPfcQQtY8iQB4WiLN4eNGGpeIOqaLlaPkQ_NKkQ6MPl237WHtoD60wBDZC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7A7E02DF-2EF7-4B22-BFE8-1C25724A8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396" y="29718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s://sun9-28.userapi.com/s/v1/ig2/sWZ6eDXfoN6hycSS7JBy75RX1mTJSeNwKk1Vxi7EtPIRrxpIz-Mo6rgqMDME1EV9VFZZycV7uOiyl1ASq8F56Mi4.jpg?quality=95&amp;as=32x24,48x36,72x54,108x81,160x120,240x180,360x270,480x360,540x405,640x480,720x540,1080x810,1280x960,1440x1080,1600x1200&amp;from=bu&amp;cs=1600x0">
            <a:extLst>
              <a:ext uri="{FF2B5EF4-FFF2-40B4-BE49-F238E27FC236}">
                <a16:creationId xmlns:a16="http://schemas.microsoft.com/office/drawing/2014/main" xmlns="" id="{9250062D-27EF-45AD-B015-874CA7A22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37113"/>
            <a:ext cx="5361183" cy="402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85492" y="3176981"/>
            <a:ext cx="8287384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СПАСИБО</a:t>
            </a:r>
            <a:r>
              <a:rPr sz="48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ЗА</a:t>
            </a:r>
            <a:r>
              <a:rPr sz="4800" b="1" spc="-8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="1" dirty="0">
                <a:solidFill>
                  <a:srgbClr val="FF0000"/>
                </a:solidFill>
                <a:latin typeface="Times New Roman"/>
                <a:cs typeface="Times New Roman"/>
              </a:rPr>
              <a:t>ВНИМАНИЕ</a:t>
            </a:r>
            <a:r>
              <a:rPr sz="4800" b="1" spc="-9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4800" b="1" spc="-50" dirty="0">
                <a:solidFill>
                  <a:srgbClr val="FF0000"/>
                </a:solidFill>
                <a:latin typeface="Times New Roman"/>
                <a:cs typeface="Times New Roman"/>
              </a:rPr>
              <a:t>!</a:t>
            </a:r>
            <a:endParaRPr sz="4800" dirty="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52592" y="4495800"/>
            <a:ext cx="8520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Отчет перед избирателями проведен 10.12.2025 г. </a:t>
            </a:r>
          </a:p>
          <a:p>
            <a:pPr algn="ctr"/>
            <a:r>
              <a:rPr lang="ru-RU" dirty="0"/>
              <a:t>совместно с депутатами Алимовой Т.И., Богатенковым В.В</a:t>
            </a:r>
            <a:r>
              <a:rPr lang="ru-RU"/>
              <a:t>., </a:t>
            </a:r>
            <a:endParaRPr lang="ru-RU" smtClean="0"/>
          </a:p>
          <a:p>
            <a:pPr algn="ctr"/>
            <a:r>
              <a:rPr lang="ru-RU" smtClean="0"/>
              <a:t>Робиновым О.Ю</a:t>
            </a:r>
            <a:r>
              <a:rPr lang="ru-RU" dirty="0"/>
              <a:t>., Старшиновым М.В. </a:t>
            </a:r>
            <a:r>
              <a:rPr lang="ru-RU" dirty="0" smtClean="0"/>
              <a:t>в очном режиме в Управе района Хамовники города Москвы по адресу:</a:t>
            </a:r>
          </a:p>
          <a:p>
            <a:pPr algn="ctr"/>
            <a:r>
              <a:rPr lang="ru-RU" dirty="0" smtClean="0"/>
              <a:t>г. Москва, ул. Пречистенка, д.14/1 стр.1</a:t>
            </a:r>
          </a:p>
          <a:p>
            <a:pPr algn="ctr"/>
            <a:r>
              <a:rPr lang="ru-RU" dirty="0" smtClean="0"/>
              <a:t>Присутствовали жители района Хамовники, в том числе жители 1-го избирательного округа.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03041" y="838200"/>
            <a:ext cx="11342726" cy="3138039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37465" algn="ctr">
              <a:lnSpc>
                <a:spcPct val="100000"/>
              </a:lnSpc>
              <a:spcBef>
                <a:spcPts val="1510"/>
              </a:spcBef>
            </a:pPr>
            <a:r>
              <a:rPr lang="en-US" sz="2600" b="1" noProof="1" smtClean="0">
                <a:latin typeface="Times New Roman"/>
                <a:cs typeface="Times New Roman"/>
              </a:rPr>
              <a:t>      Работа</a:t>
            </a:r>
            <a:r>
              <a:rPr lang="en-US" sz="2600" b="1" spc="-90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в</a:t>
            </a:r>
            <a:r>
              <a:rPr lang="en-US" sz="2600" b="1" spc="-4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комиссиях</a:t>
            </a:r>
            <a:r>
              <a:rPr lang="en-US" sz="2600" b="1" spc="-45" noProof="1" smtClean="0">
                <a:latin typeface="Times New Roman"/>
                <a:cs typeface="Times New Roman"/>
              </a:rPr>
              <a:t> </a:t>
            </a:r>
            <a:r>
              <a:rPr lang="en-US" sz="2600" b="1" noProof="1" smtClean="0">
                <a:latin typeface="Times New Roman"/>
                <a:cs typeface="Times New Roman"/>
              </a:rPr>
              <a:t>Совета</a:t>
            </a:r>
            <a:r>
              <a:rPr lang="en-US" sz="2600" b="1" spc="-80" noProof="1" smtClean="0"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latin typeface="Times New Roman"/>
                <a:cs typeface="Times New Roman"/>
              </a:rPr>
              <a:t>депутатов</a:t>
            </a:r>
            <a:r>
              <a:rPr lang="en-US" sz="2600" b="1" spc="-85" noProof="1" smtClean="0">
                <a:latin typeface="Times New Roman"/>
                <a:cs typeface="Times New Roman"/>
              </a:rPr>
              <a:t> муниципального округа</a:t>
            </a:r>
            <a:r>
              <a:rPr lang="en-US" sz="2600" b="1" spc="-35" noProof="1" smtClean="0">
                <a:latin typeface="Times New Roman"/>
                <a:cs typeface="Times New Roman"/>
              </a:rPr>
              <a:t> </a:t>
            </a:r>
            <a:r>
              <a:rPr lang="en-US" sz="2600" b="1" spc="-10" noProof="1" smtClean="0">
                <a:latin typeface="Times New Roman"/>
                <a:cs typeface="Times New Roman"/>
              </a:rPr>
              <a:t>Хамовники в городе Москве</a:t>
            </a:r>
            <a:endParaRPr lang="en-US" sz="2600" noProof="1" smtClean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975"/>
              </a:spcBef>
            </a:pPr>
            <a:r>
              <a:rPr sz="1800" b="1" dirty="0" err="1" smtClean="0">
                <a:latin typeface="Times New Roman"/>
                <a:cs typeface="Times New Roman"/>
              </a:rPr>
              <a:t>Являюсь</a:t>
            </a:r>
            <a:r>
              <a:rPr sz="1800" b="1" spc="-90" dirty="0" smtClean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членом</a:t>
            </a:r>
            <a:r>
              <a:rPr sz="1800" b="1" spc="-9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профильных</a:t>
            </a:r>
            <a:r>
              <a:rPr sz="1800" b="1" spc="-70" dirty="0">
                <a:latin typeface="Times New Roman"/>
                <a:cs typeface="Times New Roman"/>
              </a:rPr>
              <a:t> </a:t>
            </a:r>
            <a:r>
              <a:rPr sz="1800" b="1" spc="-10" dirty="0">
                <a:latin typeface="Times New Roman"/>
                <a:cs typeface="Times New Roman"/>
              </a:rPr>
              <a:t>комиссий</a:t>
            </a:r>
            <a:r>
              <a:rPr sz="1800" spc="-10" dirty="0">
                <a:latin typeface="Times New Roman"/>
                <a:cs typeface="Times New Roman"/>
              </a:rPr>
              <a:t>:</a:t>
            </a:r>
            <a:endParaRPr sz="1800" dirty="0">
              <a:latin typeface="Times New Roman"/>
              <a:cs typeface="Times New Roman"/>
            </a:endParaRPr>
          </a:p>
          <a:p>
            <a:pPr marL="298450" indent="-285750" algn="just">
              <a:lnSpc>
                <a:spcPct val="100000"/>
              </a:lnSpc>
              <a:spcBef>
                <a:spcPts val="605"/>
              </a:spcBef>
              <a:buChar char="-"/>
              <a:tabLst>
                <a:tab pos="298450" algn="l"/>
              </a:tabLst>
            </a:pPr>
            <a:r>
              <a:rPr sz="1800" spc="-25" dirty="0">
                <a:latin typeface="Times New Roman"/>
                <a:cs typeface="Times New Roman"/>
              </a:rPr>
              <a:t>Бюджетно-</a:t>
            </a:r>
            <a:r>
              <a:rPr sz="1800" spc="-10" dirty="0">
                <a:latin typeface="Times New Roman"/>
                <a:cs typeface="Times New Roman"/>
              </a:rPr>
              <a:t>финансовая комиссия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Совета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депутатов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муниципального </a:t>
            </a:r>
            <a:r>
              <a:rPr sz="1800" dirty="0">
                <a:latin typeface="Times New Roman"/>
                <a:cs typeface="Times New Roman"/>
              </a:rPr>
              <a:t>округа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Хамовники;</a:t>
            </a:r>
            <a:endParaRPr sz="1800" dirty="0">
              <a:latin typeface="Times New Roman"/>
              <a:cs typeface="Times New Roman"/>
            </a:endParaRPr>
          </a:p>
          <a:p>
            <a:pPr marL="297815" marR="5715" indent="-285750" algn="just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1800" dirty="0">
                <a:latin typeface="Times New Roman"/>
                <a:cs typeface="Times New Roman"/>
              </a:rPr>
              <a:t>Комиссия</a:t>
            </a:r>
            <a:r>
              <a:rPr sz="1800" spc="6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Совета</a:t>
            </a:r>
            <a:r>
              <a:rPr sz="1800" spc="7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депутатов</a:t>
            </a:r>
            <a:r>
              <a:rPr sz="1800" spc="6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муниципального</a:t>
            </a:r>
            <a:r>
              <a:rPr sz="1800" spc="7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округа</a:t>
            </a:r>
            <a:r>
              <a:rPr sz="1800" spc="7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Хамовники</a:t>
            </a:r>
            <a:r>
              <a:rPr sz="1800" spc="6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по</a:t>
            </a:r>
            <a:r>
              <a:rPr sz="1800" spc="7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вопросам</a:t>
            </a:r>
            <a:r>
              <a:rPr sz="1800" spc="6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развития</a:t>
            </a:r>
            <a:r>
              <a:rPr sz="1800" spc="70" dirty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муниципального 	</a:t>
            </a:r>
            <a:r>
              <a:rPr sz="1800" dirty="0">
                <a:latin typeface="Times New Roman"/>
                <a:cs typeface="Times New Roman"/>
              </a:rPr>
              <a:t>округа,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регламенту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организации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работы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Совета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депутатов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муниципального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округа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Хамовники;</a:t>
            </a:r>
            <a:endParaRPr sz="1800" dirty="0">
              <a:latin typeface="Times New Roman"/>
              <a:cs typeface="Times New Roman"/>
            </a:endParaRPr>
          </a:p>
          <a:p>
            <a:pPr marL="297815" marR="5080" indent="-285750" algn="just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1800" dirty="0">
                <a:latin typeface="Times New Roman"/>
                <a:cs typeface="Times New Roman"/>
              </a:rPr>
              <a:t>Комиссия</a:t>
            </a:r>
            <a:r>
              <a:rPr sz="1800" spc="3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Совета</a:t>
            </a:r>
            <a:r>
              <a:rPr sz="1800" spc="4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депутатов</a:t>
            </a:r>
            <a:r>
              <a:rPr sz="1800" spc="3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муниципального</a:t>
            </a:r>
            <a:r>
              <a:rPr sz="1800" spc="4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округа</a:t>
            </a:r>
            <a:r>
              <a:rPr sz="1800" spc="4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Хамовники</a:t>
            </a:r>
            <a:r>
              <a:rPr sz="1800" spc="3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по</a:t>
            </a:r>
            <a:r>
              <a:rPr sz="1800" spc="4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соблюдению</a:t>
            </a:r>
            <a:r>
              <a:rPr sz="1800" spc="4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лицами,</a:t>
            </a:r>
            <a:r>
              <a:rPr sz="1800" spc="40" dirty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замещающими 	</a:t>
            </a:r>
            <a:r>
              <a:rPr sz="1800" dirty="0">
                <a:latin typeface="Times New Roman"/>
                <a:cs typeface="Times New Roman"/>
              </a:rPr>
              <a:t>муниципальные</a:t>
            </a:r>
            <a:r>
              <a:rPr sz="1800" spc="2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должности,</a:t>
            </a:r>
            <a:r>
              <a:rPr sz="1800" spc="29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ограничений,</a:t>
            </a:r>
            <a:r>
              <a:rPr sz="1800" spc="29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запретов</a:t>
            </a:r>
            <a:r>
              <a:rPr sz="1800" spc="2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и</a:t>
            </a:r>
            <a:r>
              <a:rPr sz="1800" spc="2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исполнения</a:t>
            </a:r>
            <a:r>
              <a:rPr sz="1800" spc="290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ими</a:t>
            </a:r>
            <a:r>
              <a:rPr sz="1800" spc="285" dirty="0">
                <a:latin typeface="Times New Roman"/>
                <a:cs typeface="Times New Roman"/>
              </a:rPr>
              <a:t>  </a:t>
            </a:r>
            <a:r>
              <a:rPr sz="1800" dirty="0">
                <a:latin typeface="Times New Roman"/>
                <a:cs typeface="Times New Roman"/>
              </a:rPr>
              <a:t>обязанностей,</a:t>
            </a:r>
            <a:r>
              <a:rPr sz="1800" spc="285" dirty="0">
                <a:latin typeface="Times New Roman"/>
                <a:cs typeface="Times New Roman"/>
              </a:rPr>
              <a:t>  </a:t>
            </a:r>
            <a:r>
              <a:rPr sz="1800" spc="-10" dirty="0">
                <a:latin typeface="Times New Roman"/>
                <a:cs typeface="Times New Roman"/>
              </a:rPr>
              <a:t>установленных 	</a:t>
            </a:r>
            <a:r>
              <a:rPr sz="1800" spc="-20" dirty="0">
                <a:latin typeface="Times New Roman"/>
                <a:cs typeface="Times New Roman"/>
              </a:rPr>
              <a:t>законодательством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Российской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Федерации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</a:t>
            </a:r>
            <a:r>
              <a:rPr sz="1800" spc="-10" dirty="0">
                <a:latin typeface="Times New Roman"/>
                <a:cs typeface="Times New Roman"/>
              </a:rPr>
              <a:t> противодействии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коррупции.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1030" name="Picture 6" descr="https://sun9-48.userapi.com/s/v1/ig2/XD5M4LmFnUcXMotk4xBBI4sXrNgTLXBu3yCXlhVp5MwM6Dh9zatWFRyI5jJ5oh0-Jqm11pAAB6KN14nVsYW1ZGo0.jpg?quality=95&amp;as=32x24,48x36,72x54,108x81,160x120,240x180,360x270,480x360,540x405,640x480,720x540,1080x810,1106x829&amp;from=bu&amp;cs=1106x0">
            <a:extLst>
              <a:ext uri="{FF2B5EF4-FFF2-40B4-BE49-F238E27FC236}">
                <a16:creationId xmlns:a16="http://schemas.microsoft.com/office/drawing/2014/main" xmlns="" id="{AFFF015E-E902-49FC-8292-A212DF02C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995390"/>
            <a:ext cx="3734382" cy="280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986596"/>
            <a:ext cx="3352800" cy="2810066"/>
          </a:xfrm>
          <a:prstGeom prst="rect">
            <a:avLst/>
          </a:prstGeom>
        </p:spPr>
      </p:pic>
      <p:pic>
        <p:nvPicPr>
          <p:cNvPr id="8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05877" y="387135"/>
            <a:ext cx="11586121" cy="4251164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34290" algn="ctr">
              <a:lnSpc>
                <a:spcPct val="100000"/>
              </a:lnSpc>
              <a:spcBef>
                <a:spcPts val="1510"/>
              </a:spcBef>
            </a:pPr>
            <a:r>
              <a:rPr lang="ru-RU" sz="2600" b="1" dirty="0">
                <a:latin typeface="Times New Roman"/>
                <a:cs typeface="Times New Roman"/>
              </a:rPr>
              <a:t>     </a:t>
            </a:r>
            <a:r>
              <a:rPr sz="2600" b="1" dirty="0" err="1">
                <a:latin typeface="Times New Roman"/>
                <a:cs typeface="Times New Roman"/>
              </a:rPr>
              <a:t>Работа</a:t>
            </a:r>
            <a:r>
              <a:rPr sz="2600" b="1" spc="-9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в</a:t>
            </a:r>
            <a:r>
              <a:rPr lang="ru-RU" sz="2600" b="1" dirty="0">
                <a:latin typeface="Times New Roman"/>
                <a:cs typeface="Times New Roman"/>
              </a:rPr>
              <a:t> межведомственных комиссиях</a:t>
            </a: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endParaRPr lang="ru-RU" sz="1800" b="1" dirty="0" smtClean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lang="en-US" sz="1800" b="1" noProof="1" smtClean="0">
                <a:latin typeface="Times New Roman"/>
                <a:cs typeface="Times New Roman"/>
              </a:rPr>
              <a:t>Являюсь</a:t>
            </a:r>
            <a:r>
              <a:rPr lang="en-US" sz="1800" b="1" spc="-85" noProof="1" smtClean="0">
                <a:latin typeface="Times New Roman"/>
                <a:cs typeface="Times New Roman"/>
              </a:rPr>
              <a:t> </a:t>
            </a:r>
            <a:r>
              <a:rPr lang="en-US" sz="1800" b="1" noProof="1" smtClean="0">
                <a:latin typeface="Times New Roman"/>
                <a:cs typeface="Times New Roman"/>
              </a:rPr>
              <a:t>членом</a:t>
            </a:r>
            <a:r>
              <a:rPr lang="en-US" sz="1800" b="1" spc="-80" noProof="1" smtClean="0">
                <a:latin typeface="Times New Roman"/>
                <a:cs typeface="Times New Roman"/>
              </a:rPr>
              <a:t> </a:t>
            </a:r>
            <a:r>
              <a:rPr lang="en-US" sz="1800" b="1" spc="-10" noProof="1" smtClean="0">
                <a:latin typeface="Times New Roman"/>
                <a:cs typeface="Times New Roman"/>
              </a:rPr>
              <a:t>межведомственных</a:t>
            </a:r>
            <a:r>
              <a:rPr lang="en-US" sz="1800" b="1" spc="-60" noProof="1" smtClean="0">
                <a:latin typeface="Times New Roman"/>
                <a:cs typeface="Times New Roman"/>
              </a:rPr>
              <a:t> </a:t>
            </a:r>
            <a:r>
              <a:rPr lang="en-US" sz="1800" b="1" spc="-10" noProof="1" smtClean="0">
                <a:latin typeface="Times New Roman"/>
                <a:cs typeface="Times New Roman"/>
              </a:rPr>
              <a:t>комиссий</a:t>
            </a:r>
            <a:r>
              <a:rPr lang="en-US" sz="1800" spc="-10" noProof="1" smtClean="0">
                <a:latin typeface="Times New Roman"/>
                <a:cs typeface="Times New Roman"/>
              </a:rPr>
              <a:t>:</a:t>
            </a:r>
            <a:endParaRPr lang="en-US" sz="1800" noProof="1" smtClean="0">
              <a:latin typeface="Times New Roman"/>
              <a:cs typeface="Times New Roman"/>
            </a:endParaRPr>
          </a:p>
          <a:p>
            <a:pPr marL="299085" marR="5715" indent="-287020">
              <a:lnSpc>
                <a:spcPct val="100000"/>
              </a:lnSpc>
              <a:spcBef>
                <a:spcPts val="605"/>
              </a:spcBef>
              <a:buChar char="-"/>
              <a:tabLst>
                <a:tab pos="299085" algn="l"/>
                <a:tab pos="9330055" algn="l"/>
              </a:tabLst>
            </a:pPr>
            <a:r>
              <a:rPr lang="en-US" sz="1800" noProof="1" smtClean="0">
                <a:latin typeface="Times New Roman"/>
                <a:cs typeface="Times New Roman"/>
              </a:rPr>
              <a:t>Комиссия</a:t>
            </a:r>
            <a:r>
              <a:rPr lang="en-US" sz="1800" spc="47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по</a:t>
            </a:r>
            <a:r>
              <a:rPr lang="en-US" sz="1800" spc="49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оказанию</a:t>
            </a:r>
            <a:r>
              <a:rPr lang="en-US" sz="1800" spc="49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адресной</a:t>
            </a:r>
            <a:r>
              <a:rPr lang="en-US" sz="1800" spc="484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социальной</a:t>
            </a:r>
            <a:r>
              <a:rPr lang="en-US" sz="1800" spc="49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помощи</a:t>
            </a:r>
            <a:r>
              <a:rPr lang="en-US" sz="1800" spc="484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нуждающимся</a:t>
            </a:r>
            <a:r>
              <a:rPr lang="en-US" sz="1800" spc="49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жителям</a:t>
            </a:r>
            <a:r>
              <a:rPr lang="en-US" sz="1800" spc="490" noProof="1" smtClean="0">
                <a:latin typeface="Times New Roman"/>
                <a:cs typeface="Times New Roman"/>
              </a:rPr>
              <a:t> </a:t>
            </a:r>
            <a:r>
              <a:rPr lang="en-US" sz="1800" spc="-10" noProof="1" smtClean="0">
                <a:latin typeface="Times New Roman"/>
                <a:cs typeface="Times New Roman"/>
              </a:rPr>
              <a:t>района</a:t>
            </a:r>
            <a:r>
              <a:rPr lang="en-US" sz="1800" noProof="1" smtClean="0">
                <a:latin typeface="Times New Roman"/>
                <a:cs typeface="Times New Roman"/>
              </a:rPr>
              <a:t>	Хамовники</a:t>
            </a:r>
            <a:r>
              <a:rPr lang="en-US" sz="1800" spc="495" noProof="1" smtClean="0">
                <a:latin typeface="Times New Roman"/>
                <a:cs typeface="Times New Roman"/>
              </a:rPr>
              <a:t> </a:t>
            </a:r>
            <a:r>
              <a:rPr lang="en-US" sz="1800" spc="-25" noProof="1" smtClean="0">
                <a:latin typeface="Times New Roman"/>
                <a:cs typeface="Times New Roman"/>
              </a:rPr>
              <a:t>города </a:t>
            </a:r>
            <a:r>
              <a:rPr lang="en-US" sz="1800" spc="-10" noProof="1" smtClean="0">
                <a:latin typeface="Times New Roman"/>
                <a:cs typeface="Times New Roman"/>
              </a:rPr>
              <a:t>Москвы;</a:t>
            </a:r>
            <a:endParaRPr lang="en-US" sz="1800" noProof="1" smtClean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lang="en-US" sz="1800" spc="-10" noProof="1" smtClean="0">
                <a:latin typeface="Times New Roman"/>
                <a:cs typeface="Times New Roman"/>
              </a:rPr>
              <a:t>Комиссия</a:t>
            </a:r>
            <a:r>
              <a:rPr lang="en-US" sz="1800" spc="-5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по</a:t>
            </a:r>
            <a:r>
              <a:rPr lang="en-US" sz="1800" spc="-2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делам</a:t>
            </a:r>
            <a:r>
              <a:rPr lang="en-US" sz="1800" spc="-3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несовершеннолетних</a:t>
            </a:r>
            <a:r>
              <a:rPr lang="en-US" sz="1800" spc="-4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и</a:t>
            </a:r>
            <a:r>
              <a:rPr lang="en-US" sz="1800" spc="-4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защите</a:t>
            </a:r>
            <a:r>
              <a:rPr lang="en-US" sz="1800" spc="-3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их</a:t>
            </a:r>
            <a:r>
              <a:rPr lang="en-US" sz="1800" spc="-20" noProof="1" smtClean="0">
                <a:latin typeface="Times New Roman"/>
                <a:cs typeface="Times New Roman"/>
              </a:rPr>
              <a:t> </a:t>
            </a:r>
            <a:r>
              <a:rPr lang="en-US" sz="1800" spc="-10" noProof="1" smtClean="0">
                <a:latin typeface="Times New Roman"/>
                <a:cs typeface="Times New Roman"/>
              </a:rPr>
              <a:t>прав;</a:t>
            </a:r>
            <a:endParaRPr lang="en-US" sz="1800" noProof="1" smtClean="0">
              <a:latin typeface="Times New Roman"/>
              <a:cs typeface="Times New Roman"/>
            </a:endParaRPr>
          </a:p>
          <a:p>
            <a:pPr marL="297815" marR="5080" indent="-285750" algn="just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1800" dirty="0" smtClean="0">
                <a:latin typeface="Times New Roman"/>
                <a:cs typeface="Times New Roman"/>
              </a:rPr>
              <a:t>в</a:t>
            </a:r>
            <a:r>
              <a:rPr sz="1800" spc="-20" dirty="0" smtClean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конкурсной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комиссии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«На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право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заключения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безвозмездной</a:t>
            </a:r>
            <a:r>
              <a:rPr sz="1800" spc="-1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основе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договоров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 реализацию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социальных 	</a:t>
            </a:r>
            <a:r>
              <a:rPr sz="1800" dirty="0">
                <a:latin typeface="Times New Roman"/>
                <a:cs typeface="Times New Roman"/>
              </a:rPr>
              <a:t>программ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(проектов)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организации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досуговой,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социально-</a:t>
            </a:r>
            <a:r>
              <a:rPr sz="1800" dirty="0">
                <a:latin typeface="Times New Roman"/>
                <a:cs typeface="Times New Roman"/>
              </a:rPr>
              <a:t>воспитательной,</a:t>
            </a:r>
            <a:r>
              <a:rPr sz="1800" spc="95" dirty="0">
                <a:latin typeface="Times New Roman"/>
                <a:cs typeface="Times New Roman"/>
              </a:rPr>
              <a:t> </a:t>
            </a:r>
            <a:r>
              <a:rPr sz="1800" spc="-30" dirty="0">
                <a:latin typeface="Times New Roman"/>
                <a:cs typeface="Times New Roman"/>
              </a:rPr>
              <a:t>физкультурно-</a:t>
            </a:r>
            <a:r>
              <a:rPr sz="1800" dirty="0">
                <a:latin typeface="Times New Roman"/>
                <a:cs typeface="Times New Roman"/>
              </a:rPr>
              <a:t>оздоровительной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spc="-50" dirty="0">
                <a:latin typeface="Times New Roman"/>
                <a:cs typeface="Times New Roman"/>
              </a:rPr>
              <a:t>и 	</a:t>
            </a:r>
            <a:r>
              <a:rPr sz="1800" dirty="0">
                <a:latin typeface="Times New Roman"/>
                <a:cs typeface="Times New Roman"/>
              </a:rPr>
              <a:t>спортивной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работы</a:t>
            </a:r>
            <a:r>
              <a:rPr sz="1800" spc="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населением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месту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жительства</a:t>
            </a:r>
            <a:r>
              <a:rPr sz="1800" spc="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нежилых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помещениях,</a:t>
            </a:r>
            <a:r>
              <a:rPr sz="1800" spc="6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находящихся</a:t>
            </a:r>
            <a:r>
              <a:rPr sz="1800" spc="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собственности 	</a:t>
            </a:r>
            <a:r>
              <a:rPr sz="1800" dirty="0">
                <a:latin typeface="Times New Roman"/>
                <a:cs typeface="Times New Roman"/>
              </a:rPr>
              <a:t>города</a:t>
            </a:r>
            <a:r>
              <a:rPr sz="1800" spc="-10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Москвы»;</a:t>
            </a:r>
            <a:endParaRPr sz="1800" dirty="0">
              <a:latin typeface="Times New Roman"/>
              <a:cs typeface="Times New Roman"/>
            </a:endParaRPr>
          </a:p>
          <a:p>
            <a:pPr marL="298450" indent="-285750" algn="just">
              <a:lnSpc>
                <a:spcPct val="100000"/>
              </a:lnSpc>
              <a:buChar char="-"/>
              <a:tabLst>
                <a:tab pos="298450" algn="l"/>
              </a:tabLst>
            </a:pPr>
            <a:r>
              <a:rPr sz="1800" spc="-10" dirty="0">
                <a:latin typeface="Times New Roman"/>
                <a:cs typeface="Times New Roman"/>
              </a:rPr>
              <a:t>Комиссия</a:t>
            </a:r>
            <a:r>
              <a:rPr sz="1800" spc="-8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Инспекции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Федеральной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налоговой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службы</a:t>
            </a:r>
            <a:r>
              <a:rPr sz="1800" spc="-9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района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Хамовники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города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Москвы;</a:t>
            </a:r>
            <a:endParaRPr sz="1800" dirty="0">
              <a:latin typeface="Times New Roman"/>
              <a:cs typeface="Times New Roman"/>
            </a:endParaRPr>
          </a:p>
          <a:p>
            <a:pPr marL="297815" marR="6350" indent="-285750" algn="just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lang="en-US" sz="1800" noProof="1" smtClean="0">
                <a:latin typeface="Times New Roman"/>
                <a:cs typeface="Times New Roman"/>
              </a:rPr>
              <a:t>Объединенная</a:t>
            </a:r>
            <a:r>
              <a:rPr lang="en-US" sz="1800" spc="26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муниципальная</a:t>
            </a:r>
            <a:r>
              <a:rPr lang="en-US" sz="1800" spc="27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призывная</a:t>
            </a:r>
            <a:r>
              <a:rPr lang="en-US" sz="1800" spc="27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комиссия</a:t>
            </a:r>
            <a:r>
              <a:rPr lang="en-US" sz="1800" spc="26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города</a:t>
            </a:r>
            <a:r>
              <a:rPr lang="en-US" sz="1800" spc="26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Москвы</a:t>
            </a:r>
            <a:r>
              <a:rPr lang="en-US" sz="1800" spc="28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по</a:t>
            </a:r>
            <a:r>
              <a:rPr lang="en-US" sz="1800" spc="26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ЦАО</a:t>
            </a:r>
            <a:r>
              <a:rPr lang="en-US" sz="1800" spc="27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в</a:t>
            </a:r>
            <a:r>
              <a:rPr lang="en-US" sz="1800" spc="265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Едином</a:t>
            </a:r>
            <a:r>
              <a:rPr lang="en-US" sz="1800" spc="27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пункте</a:t>
            </a:r>
            <a:r>
              <a:rPr lang="en-US" sz="1800" spc="270" noProof="1" smtClean="0">
                <a:latin typeface="Times New Roman"/>
                <a:cs typeface="Times New Roman"/>
              </a:rPr>
              <a:t> </a:t>
            </a:r>
            <a:r>
              <a:rPr lang="en-US" sz="1800" noProof="1" smtClean="0">
                <a:latin typeface="Times New Roman"/>
                <a:cs typeface="Times New Roman"/>
              </a:rPr>
              <a:t>призыва</a:t>
            </a:r>
            <a:r>
              <a:rPr lang="en-US" sz="1800" spc="270" noProof="1" smtClean="0">
                <a:latin typeface="Times New Roman"/>
                <a:cs typeface="Times New Roman"/>
              </a:rPr>
              <a:t> </a:t>
            </a:r>
            <a:r>
              <a:rPr lang="en-US" sz="1800" spc="-25" noProof="1" smtClean="0">
                <a:latin typeface="Times New Roman"/>
                <a:cs typeface="Times New Roman"/>
              </a:rPr>
              <a:t>на 	</a:t>
            </a:r>
            <a:r>
              <a:rPr lang="en-US" sz="1800" spc="-10" noProof="1" smtClean="0">
                <a:latin typeface="Times New Roman"/>
                <a:cs typeface="Times New Roman"/>
              </a:rPr>
              <a:t>улице</a:t>
            </a:r>
            <a:r>
              <a:rPr lang="en-US" sz="1800" spc="-70" noProof="1" smtClean="0">
                <a:latin typeface="Times New Roman"/>
                <a:cs typeface="Times New Roman"/>
              </a:rPr>
              <a:t> </a:t>
            </a:r>
            <a:r>
              <a:rPr lang="en-US" sz="1800" spc="-10" noProof="1" smtClean="0">
                <a:latin typeface="Times New Roman"/>
                <a:cs typeface="Times New Roman"/>
              </a:rPr>
              <a:t>Яблочкова.</a:t>
            </a:r>
            <a:endParaRPr lang="en-US" sz="1800" noProof="1">
              <a:latin typeface="Times New Roman"/>
              <a:cs typeface="Times New Roman"/>
            </a:endParaRPr>
          </a:p>
        </p:txBody>
      </p:sp>
      <p:pic>
        <p:nvPicPr>
          <p:cNvPr id="2050" name="Picture 2" descr="https://sun9-24.userapi.com/s/v1/ig2/yTHxW4nBy_9B75sd95WkfPcrCPkqimrP0GXJUzL123hGz8Li8vnu9jJ5SpykpIFSJVhHALcMPET6TQ31WyZ6szY3.jpg?quality=95&amp;as=32x24,48x36,72x54,108x81,160x120,240x180,360x270,480x360,540x405,640x480,720x540,1080x810,1280x960,1440x1080,1600x1200&amp;from=bu&amp;cs=1600x0">
            <a:extLst>
              <a:ext uri="{FF2B5EF4-FFF2-40B4-BE49-F238E27FC236}">
                <a16:creationId xmlns:a16="http://schemas.microsoft.com/office/drawing/2014/main" xmlns="" id="{561B0613-B883-4BBF-A4F4-89E5C80CC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04" y="4455602"/>
            <a:ext cx="3152449" cy="2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32.userapi.com/s/v1/ig2/_16Y5OnHJu7ul7UWq76NCj8UPQtx79htSUTQI7sWt7UXbsfFacTOonQWKuXut6hrkUkafzT0TBbGLxJUZnftjl1Q.jpg?quality=95&amp;as=32x24,48x36,72x54,108x81,160x120,240x180,360x270,480x360,540x405,640x480,720x540,1080x810,1280x959,1294x970&amp;from=bu&amp;cs=1294x0">
            <a:extLst>
              <a:ext uri="{FF2B5EF4-FFF2-40B4-BE49-F238E27FC236}">
                <a16:creationId xmlns:a16="http://schemas.microsoft.com/office/drawing/2014/main" xmlns="" id="{48C8AEC0-BE20-4B11-89F5-C6FEBCBD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4" y="4589991"/>
            <a:ext cx="2957661" cy="221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8164"/>
          <a:stretch/>
        </p:blipFill>
        <p:spPr>
          <a:xfrm>
            <a:off x="8045559" y="4453631"/>
            <a:ext cx="3796835" cy="2353451"/>
          </a:xfrm>
          <a:prstGeom prst="rect">
            <a:avLst/>
          </a:prstGeom>
        </p:spPr>
      </p:pic>
      <p:pic>
        <p:nvPicPr>
          <p:cNvPr id="8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84072" y="993139"/>
            <a:ext cx="11279328" cy="208582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28115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latin typeface="Times New Roman"/>
                <a:cs typeface="Times New Roman"/>
              </a:rPr>
              <a:t>Личные</a:t>
            </a:r>
            <a:r>
              <a:rPr sz="2600" b="1" spc="-3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приемы</a:t>
            </a:r>
            <a:r>
              <a:rPr sz="2600" b="1" spc="-10" dirty="0">
                <a:latin typeface="Times New Roman"/>
                <a:cs typeface="Times New Roman"/>
              </a:rPr>
              <a:t> жителей</a:t>
            </a:r>
            <a:endParaRPr sz="2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800" b="1" spc="4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</a:t>
            </a:r>
            <a:r>
              <a:rPr sz="1800" b="1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депутата</a:t>
            </a:r>
            <a:r>
              <a:rPr sz="18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sz="1800" b="1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</a:t>
            </a:r>
            <a:r>
              <a:rPr sz="18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sz="1800" b="1" spc="4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</a:t>
            </a:r>
            <a:r>
              <a:rPr lang="ru-RU" b="1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депутатов</a:t>
            </a:r>
            <a:r>
              <a:rPr sz="1800" b="1" spc="45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sz="1800" b="1" spc="44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</a:t>
            </a:r>
            <a:r>
              <a:rPr sz="1800" b="1" spc="4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провел</a:t>
            </a:r>
            <a:r>
              <a:rPr sz="1800" b="1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spc="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sz="18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</a:t>
            </a:r>
            <a:r>
              <a:rPr lang="ru-RU" sz="18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sz="1800" b="1" spc="-1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мов</a:t>
            </a:r>
            <a:endParaRPr lang="ru-RU" sz="1800" b="1" spc="-1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1800" b="1" dirty="0">
                <a:solidFill>
                  <a:srgbClr val="00AF50"/>
                </a:solidFill>
                <a:latin typeface="Times New Roman"/>
                <a:cs typeface="Times New Roman"/>
              </a:rPr>
              <a:t>МЕСТО</a:t>
            </a:r>
            <a:r>
              <a:rPr sz="1800" b="1" spc="-5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00AF50"/>
                </a:solidFill>
                <a:latin typeface="Times New Roman"/>
                <a:cs typeface="Times New Roman"/>
              </a:rPr>
              <a:t>ПРОВЕДЕНИЯ</a:t>
            </a:r>
            <a:r>
              <a:rPr sz="1800" b="1" spc="-40" dirty="0">
                <a:solidFill>
                  <a:srgbClr val="00AF5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00AF50"/>
                </a:solidFill>
                <a:latin typeface="Times New Roman"/>
                <a:cs typeface="Times New Roman"/>
              </a:rPr>
              <a:t>ПРИЕМА:</a:t>
            </a:r>
            <a:endParaRPr sz="18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1800" dirty="0">
                <a:latin typeface="Times New Roman"/>
                <a:cs typeface="Times New Roman"/>
              </a:rPr>
              <a:t>Администрация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МО</a:t>
            </a:r>
            <a:r>
              <a:rPr sz="1800" spc="-2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Хамовники</a:t>
            </a:r>
            <a:r>
              <a:rPr lang="ru-RU" sz="1800" spc="-10" dirty="0">
                <a:latin typeface="Times New Roman"/>
                <a:cs typeface="Times New Roman"/>
              </a:rPr>
              <a:t> в городе Москве</a:t>
            </a:r>
            <a:endParaRPr sz="1800" dirty="0">
              <a:latin typeface="Times New Roman"/>
              <a:cs typeface="Times New Roman"/>
            </a:endParaRPr>
          </a:p>
          <a:p>
            <a:pPr marL="299085" indent="-286385">
              <a:lnSpc>
                <a:spcPct val="100000"/>
              </a:lnSpc>
              <a:buChar char="-"/>
              <a:tabLst>
                <a:tab pos="299085" algn="l"/>
              </a:tabLst>
            </a:pPr>
            <a:r>
              <a:rPr sz="1800" dirty="0">
                <a:latin typeface="Times New Roman"/>
                <a:cs typeface="Times New Roman"/>
              </a:rPr>
              <a:t>Помещение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местного</a:t>
            </a:r>
            <a:r>
              <a:rPr sz="1800" spc="-5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отделения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ВПП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«Единая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Россия»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lang="ru-RU" sz="1800" dirty="0">
                <a:latin typeface="Times New Roman"/>
                <a:cs typeface="Times New Roman"/>
              </a:rPr>
              <a:t>округа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Хамовники</a:t>
            </a: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3074" name="Picture 2" descr="https://sun9-30.userapi.com/s/v1/ig2/6Xvl2rNjOGf22ruRVfTSD0FgSEs73R_BF6XZQTzkE85UYxHk2AbAuMULlQ3M1b6d2CwTgsV62ToVxWk5V9AZIXCU.jpg?quality=95&amp;as=32x24,48x36,72x55,108x82,160x121,240x182,360x273,480x364,540x409,640x485,720x545,1080x818,1280x970,1440x1091,1600x1212&amp;from=bu&amp;cs=1600x0">
            <a:extLst>
              <a:ext uri="{FF2B5EF4-FFF2-40B4-BE49-F238E27FC236}">
                <a16:creationId xmlns:a16="http://schemas.microsoft.com/office/drawing/2014/main" xmlns="" id="{1E869596-F6E9-4113-BAF7-37A9DA2E4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09967"/>
            <a:ext cx="3594574" cy="30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71.userapi.com/s/v1/ig2/rgJlri8WQqprqiadCRb4NK0BE9Y9UZJtrPSi90nPljjhSRWhsuYZRPpWOGLRGdiiXKzXcijKyA5jZ61W211KnQjj.jpg?quality=95&amp;as=32x24,48x36,72x54,108x81,160x120,240x180,360x270,480x360,540x405,640x480,720x540,1080x810,1238x929&amp;from=bu&amp;cs=1238x0">
            <a:extLst>
              <a:ext uri="{FF2B5EF4-FFF2-40B4-BE49-F238E27FC236}">
                <a16:creationId xmlns:a16="http://schemas.microsoft.com/office/drawing/2014/main" xmlns="" id="{D49D8DF2-8038-44CC-90B3-6117087DB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187" y="3423030"/>
            <a:ext cx="3830676" cy="301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un9-8.userapi.com/s/v1/ig2/XpZXUl0l-TGVgO-d22i41_Xd1txJsdQQfYy7A7gy_aPi-nLyXLPxxAqHahelIVvrZFU8gcU137HspYD7zIAA2y4Z.jpg?quality=95&amp;as=32x24,48x36,72x54,108x81,160x120,240x180,360x270,480x360,540x405,640x479,720x539,1080x809,1168x875&amp;from=bu&amp;cs=1168x0">
            <a:extLst>
              <a:ext uri="{FF2B5EF4-FFF2-40B4-BE49-F238E27FC236}">
                <a16:creationId xmlns:a16="http://schemas.microsoft.com/office/drawing/2014/main" xmlns="" id="{5075F5BF-0F57-4F96-8058-EFB2B7A17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77" y="3409967"/>
            <a:ext cx="3941724" cy="302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099564" y="993139"/>
            <a:ext cx="478282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latin typeface="Times New Roman"/>
                <a:cs typeface="Times New Roman"/>
              </a:rPr>
              <a:t>Работа</a:t>
            </a:r>
            <a:r>
              <a:rPr sz="2600" b="1" spc="-5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с</a:t>
            </a:r>
            <a:r>
              <a:rPr sz="2600" b="1" spc="-3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обращениями</a:t>
            </a:r>
            <a:r>
              <a:rPr sz="2600" b="1" spc="-35" dirty="0">
                <a:latin typeface="Times New Roman"/>
                <a:cs typeface="Times New Roman"/>
              </a:rPr>
              <a:t> </a:t>
            </a:r>
            <a:r>
              <a:rPr sz="2600" b="1" spc="-10" dirty="0">
                <a:latin typeface="Times New Roman"/>
                <a:cs typeface="Times New Roman"/>
              </a:rPr>
              <a:t>жителей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0577" y="1715516"/>
            <a:ext cx="46050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ОСНОВНЫЕ</a:t>
            </a:r>
            <a:r>
              <a:rPr sz="1600" b="1" spc="-3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0000"/>
                </a:solidFill>
                <a:latin typeface="Times New Roman"/>
                <a:cs typeface="Times New Roman"/>
              </a:rPr>
              <a:t>ТЕМЫ</a:t>
            </a:r>
            <a:r>
              <a:rPr sz="1600" b="1" spc="-7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25" dirty="0">
                <a:solidFill>
                  <a:srgbClr val="FF0000"/>
                </a:solidFill>
                <a:latin typeface="Times New Roman"/>
                <a:cs typeface="Times New Roman"/>
              </a:rPr>
              <a:t>ОБРАЩЕНИЙ</a:t>
            </a:r>
            <a:r>
              <a:rPr sz="1600" b="1" spc="-2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Times New Roman"/>
                <a:cs typeface="Times New Roman"/>
              </a:rPr>
              <a:t>ЖИТЕЛЕЙ:</a:t>
            </a:r>
            <a:endParaRPr sz="1600"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0577" y="2080646"/>
            <a:ext cx="10902315" cy="19107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766445" indent="-287020">
              <a:lnSpc>
                <a:spcPct val="150000"/>
              </a:lnSpc>
              <a:spcBef>
                <a:spcPts val="100"/>
              </a:spcBef>
              <a:buChar char="•"/>
              <a:tabLst>
                <a:tab pos="299085" algn="l"/>
                <a:tab pos="926465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доступе к ограждающим устройствам внутри дворовой территории;</a:t>
            </a:r>
          </a:p>
          <a:p>
            <a:pPr marL="299085" marR="766445" indent="-287020">
              <a:lnSpc>
                <a:spcPct val="150000"/>
              </a:lnSpc>
              <a:spcBef>
                <a:spcPts val="100"/>
              </a:spcBef>
              <a:buChar char="•"/>
              <a:tabLst>
                <a:tab pos="299085" algn="l"/>
                <a:tab pos="926465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капитальном ремонте домов;</a:t>
            </a:r>
          </a:p>
          <a:p>
            <a:pPr marL="299085" marR="766445" indent="-287020">
              <a:lnSpc>
                <a:spcPct val="150000"/>
              </a:lnSpc>
              <a:spcBef>
                <a:spcPts val="100"/>
              </a:spcBef>
              <a:buChar char="•"/>
              <a:tabLst>
                <a:tab pos="299085" algn="l"/>
                <a:tab pos="926465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благоустройстве дворовых территорий;</a:t>
            </a:r>
          </a:p>
          <a:p>
            <a:pPr marL="299085" marR="766445" indent="-287020">
              <a:lnSpc>
                <a:spcPct val="150000"/>
              </a:lnSpc>
              <a:spcBef>
                <a:spcPts val="100"/>
              </a:spcBef>
              <a:buChar char="•"/>
              <a:tabLst>
                <a:tab pos="299085" algn="l"/>
                <a:tab pos="926465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помощи участникам СВО;</a:t>
            </a:r>
          </a:p>
          <a:p>
            <a:pPr marL="299085" marR="766445" indent="-287020">
              <a:lnSpc>
                <a:spcPct val="150000"/>
              </a:lnSpc>
              <a:spcBef>
                <a:spcPts val="100"/>
              </a:spcBef>
              <a:buChar char="•"/>
              <a:tabLst>
                <a:tab pos="299085" algn="l"/>
                <a:tab pos="926465" algn="l"/>
              </a:tabLst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темы.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81723" y="4267200"/>
            <a:ext cx="11129277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По</a:t>
            </a:r>
            <a:r>
              <a:rPr lang="en-US" sz="2000" b="1" spc="33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всем</a:t>
            </a:r>
            <a:r>
              <a:rPr lang="en-US" sz="2000" b="1" spc="335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обращениям</a:t>
            </a:r>
            <a:r>
              <a:rPr lang="en-US" sz="2000" b="1" spc="34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была</a:t>
            </a:r>
            <a:r>
              <a:rPr lang="en-US" sz="2000" b="1" spc="335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проведена</a:t>
            </a:r>
            <a:r>
              <a:rPr lang="en-US" sz="2000" b="1" spc="345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депутатская</a:t>
            </a:r>
            <a:r>
              <a:rPr lang="en-US" sz="2000" b="1" spc="33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работа,</a:t>
            </a:r>
            <a:r>
              <a:rPr lang="en-US" sz="2000" b="1" spc="34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-1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подготовлены</a:t>
            </a:r>
            <a:r>
              <a:rPr lang="en-US" sz="2000" b="1" spc="33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и</a:t>
            </a:r>
            <a:r>
              <a:rPr lang="en-US" sz="2000" b="1" spc="345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направлены</a:t>
            </a:r>
            <a:r>
              <a:rPr lang="en-US" sz="2000" b="1" spc="34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депутатские</a:t>
            </a:r>
            <a:r>
              <a:rPr lang="en-US" sz="2000" b="1" spc="335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 </a:t>
            </a:r>
            <a:r>
              <a:rPr lang="en-US" sz="2000" b="1" spc="-10" noProof="1" smtClean="0">
                <a:solidFill>
                  <a:srgbClr val="385622"/>
                </a:solidFill>
                <a:latin typeface="Times New Roman"/>
                <a:cs typeface="Times New Roman"/>
              </a:rPr>
              <a:t>обращения.</a:t>
            </a:r>
            <a:endParaRPr lang="en-US" sz="2000" noProof="1">
              <a:latin typeface="Times New Roman"/>
              <a:cs typeface="Times New Roman"/>
            </a:endParaRPr>
          </a:p>
        </p:txBody>
      </p:sp>
      <p:pic>
        <p:nvPicPr>
          <p:cNvPr id="10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02994" y="959612"/>
            <a:ext cx="9571990" cy="4222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600" b="1" dirty="0">
                <a:latin typeface="Times New Roman"/>
                <a:cs typeface="Times New Roman"/>
              </a:rPr>
              <a:t>Приемка</a:t>
            </a:r>
            <a:r>
              <a:rPr sz="2600" b="1" spc="-8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капитальных</a:t>
            </a:r>
            <a:r>
              <a:rPr sz="2600" b="1" spc="-55" dirty="0">
                <a:latin typeface="Times New Roman"/>
                <a:cs typeface="Times New Roman"/>
              </a:rPr>
              <a:t> </a:t>
            </a:r>
            <a:r>
              <a:rPr sz="2600" b="1" spc="-10" dirty="0">
                <a:latin typeface="Times New Roman"/>
                <a:cs typeface="Times New Roman"/>
              </a:rPr>
              <a:t>ремонтов</a:t>
            </a:r>
            <a:r>
              <a:rPr sz="2600" b="1" spc="-9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и</a:t>
            </a:r>
            <a:r>
              <a:rPr sz="2600" b="1" spc="-6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проведение</a:t>
            </a:r>
            <a:r>
              <a:rPr sz="2600" b="1" spc="-85" dirty="0">
                <a:latin typeface="Times New Roman"/>
                <a:cs typeface="Times New Roman"/>
              </a:rPr>
              <a:t> </a:t>
            </a:r>
            <a:r>
              <a:rPr sz="2600" b="1" spc="-10" dirty="0">
                <a:latin typeface="Times New Roman"/>
                <a:cs typeface="Times New Roman"/>
              </a:rPr>
              <a:t>благоустройства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08" y="1565338"/>
            <a:ext cx="3758565" cy="1316355"/>
          </a:xfrm>
          <a:prstGeom prst="rect">
            <a:avLst/>
          </a:prstGeom>
          <a:solidFill>
            <a:srgbClr val="00AF50"/>
          </a:solidFill>
          <a:ln w="3175">
            <a:solidFill>
              <a:srgbClr val="00AF50"/>
            </a:solidFill>
          </a:ln>
        </p:spPr>
        <p:txBody>
          <a:bodyPr vert="horz" wrap="square" lIns="0" tIns="241935" rIns="0" bIns="0" rtlCol="0">
            <a:spAutoFit/>
          </a:bodyPr>
          <a:lstStyle/>
          <a:p>
            <a:pPr marL="228600" marR="221615" algn="ctr">
              <a:lnSpc>
                <a:spcPct val="98900"/>
              </a:lnSpc>
              <a:spcBef>
                <a:spcPts val="1905"/>
              </a:spcBef>
            </a:pP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Приемка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по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открытию</a:t>
            </a:r>
            <a:r>
              <a:rPr sz="18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объектов</a:t>
            </a:r>
            <a:r>
              <a:rPr sz="1800" spc="-7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и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приѐмке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выполненных</a:t>
            </a:r>
            <a:r>
              <a:rPr sz="1800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Times New Roman"/>
                <a:cs typeface="Times New Roman"/>
              </a:rPr>
              <a:t>работ</a:t>
            </a:r>
            <a:r>
              <a:rPr sz="1800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Times New Roman"/>
                <a:cs typeface="Times New Roman"/>
              </a:rPr>
              <a:t>по </a:t>
            </a:r>
            <a:r>
              <a:rPr sz="1800" spc="-10" dirty="0">
                <a:solidFill>
                  <a:srgbClr val="FFFFFF"/>
                </a:solidFill>
                <a:latin typeface="Times New Roman"/>
                <a:cs typeface="Times New Roman"/>
              </a:rPr>
              <a:t>капремонту</a:t>
            </a:r>
            <a:endParaRPr sz="1800" dirty="0">
              <a:latin typeface="Times New Roman"/>
              <a:cs typeface="Times New Roman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04356" y="3002792"/>
            <a:ext cx="283845" cy="221615"/>
            <a:chOff x="2239010" y="3105404"/>
            <a:chExt cx="283845" cy="221615"/>
          </a:xfrm>
        </p:grpSpPr>
        <p:sp>
          <p:nvSpPr>
            <p:cNvPr id="6" name="object 6"/>
            <p:cNvSpPr/>
            <p:nvPr/>
          </p:nvSpPr>
          <p:spPr>
            <a:xfrm>
              <a:off x="2245360" y="3111754"/>
              <a:ext cx="271145" cy="208915"/>
            </a:xfrm>
            <a:custGeom>
              <a:avLst/>
              <a:gdLst/>
              <a:ahLst/>
              <a:cxnLst/>
              <a:rect l="l" t="t" r="r" b="b"/>
              <a:pathLst>
                <a:path w="271144" h="208914">
                  <a:moveTo>
                    <a:pt x="203326" y="0"/>
                  </a:moveTo>
                  <a:lnTo>
                    <a:pt x="67817" y="0"/>
                  </a:lnTo>
                  <a:lnTo>
                    <a:pt x="67817" y="104394"/>
                  </a:lnTo>
                  <a:lnTo>
                    <a:pt x="0" y="104394"/>
                  </a:lnTo>
                  <a:lnTo>
                    <a:pt x="135508" y="208661"/>
                  </a:lnTo>
                  <a:lnTo>
                    <a:pt x="271144" y="104394"/>
                  </a:lnTo>
                  <a:lnTo>
                    <a:pt x="203326" y="104394"/>
                  </a:lnTo>
                  <a:lnTo>
                    <a:pt x="20332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2245360" y="3111754"/>
              <a:ext cx="271145" cy="208915"/>
            </a:xfrm>
            <a:custGeom>
              <a:avLst/>
              <a:gdLst/>
              <a:ahLst/>
              <a:cxnLst/>
              <a:rect l="l" t="t" r="r" b="b"/>
              <a:pathLst>
                <a:path w="271144" h="208914">
                  <a:moveTo>
                    <a:pt x="0" y="104394"/>
                  </a:moveTo>
                  <a:lnTo>
                    <a:pt x="67817" y="104394"/>
                  </a:lnTo>
                  <a:lnTo>
                    <a:pt x="67817" y="0"/>
                  </a:lnTo>
                  <a:lnTo>
                    <a:pt x="203326" y="0"/>
                  </a:lnTo>
                  <a:lnTo>
                    <a:pt x="203326" y="104394"/>
                  </a:lnTo>
                  <a:lnTo>
                    <a:pt x="271144" y="104394"/>
                  </a:lnTo>
                  <a:lnTo>
                    <a:pt x="135508" y="208661"/>
                  </a:lnTo>
                  <a:lnTo>
                    <a:pt x="0" y="104394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312522" y="3299798"/>
            <a:ext cx="1058418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600" b="1" spc="-10" dirty="0">
                <a:latin typeface="Times New Roman"/>
                <a:cs typeface="Times New Roman"/>
              </a:rPr>
              <a:t>6</a:t>
            </a:r>
            <a:r>
              <a:rPr sz="1600" b="1" spc="-10" dirty="0">
                <a:latin typeface="Times New Roman"/>
                <a:cs typeface="Times New Roman"/>
              </a:rPr>
              <a:t> </a:t>
            </a:r>
            <a:r>
              <a:rPr lang="ru-RU" sz="1600" b="1" spc="-10" dirty="0">
                <a:latin typeface="Times New Roman"/>
                <a:cs typeface="Times New Roman"/>
              </a:rPr>
              <a:t>адресов</a:t>
            </a:r>
            <a:endParaRPr sz="1600" dirty="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7401" y="4331720"/>
            <a:ext cx="3384398" cy="1860677"/>
            <a:chOff x="501802" y="4090898"/>
            <a:chExt cx="3763010" cy="2390775"/>
          </a:xfrm>
        </p:grpSpPr>
        <p:sp>
          <p:nvSpPr>
            <p:cNvPr id="10" name="object 10"/>
            <p:cNvSpPr/>
            <p:nvPr/>
          </p:nvSpPr>
          <p:spPr>
            <a:xfrm>
              <a:off x="508152" y="4097248"/>
              <a:ext cx="3750310" cy="2378075"/>
            </a:xfrm>
            <a:custGeom>
              <a:avLst/>
              <a:gdLst/>
              <a:ahLst/>
              <a:cxnLst/>
              <a:rect l="l" t="t" r="r" b="b"/>
              <a:pathLst>
                <a:path w="3750310" h="2378075">
                  <a:moveTo>
                    <a:pt x="3749929" y="0"/>
                  </a:moveTo>
                  <a:lnTo>
                    <a:pt x="0" y="0"/>
                  </a:lnTo>
                  <a:lnTo>
                    <a:pt x="0" y="2377694"/>
                  </a:lnTo>
                  <a:lnTo>
                    <a:pt x="3749929" y="2377694"/>
                  </a:lnTo>
                  <a:lnTo>
                    <a:pt x="3749929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508152" y="4097248"/>
              <a:ext cx="3750310" cy="2378075"/>
            </a:xfrm>
            <a:custGeom>
              <a:avLst/>
              <a:gdLst/>
              <a:ahLst/>
              <a:cxnLst/>
              <a:rect l="l" t="t" r="r" b="b"/>
              <a:pathLst>
                <a:path w="3750310" h="2378075">
                  <a:moveTo>
                    <a:pt x="0" y="2377694"/>
                  </a:moveTo>
                  <a:lnTo>
                    <a:pt x="3749929" y="2377694"/>
                  </a:lnTo>
                  <a:lnTo>
                    <a:pt x="3749929" y="0"/>
                  </a:lnTo>
                  <a:lnTo>
                    <a:pt x="0" y="0"/>
                  </a:lnTo>
                  <a:lnTo>
                    <a:pt x="0" y="2377694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35090" y="4371567"/>
            <a:ext cx="2328799" cy="1705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275" marR="5080" indent="-29209" algn="just">
              <a:lnSpc>
                <a:spcPct val="100000"/>
              </a:lnSpc>
              <a:spcBef>
                <a:spcPts val="100"/>
              </a:spcBef>
            </a:pPr>
            <a:r>
              <a:rPr lang="ru-RU" sz="1500" dirty="0">
                <a:solidFill>
                  <a:srgbClr val="FFFFFF"/>
                </a:solidFill>
                <a:latin typeface="Times New Roman"/>
                <a:cs typeface="Times New Roman"/>
              </a:rPr>
              <a:t>Гоголевский </a:t>
            </a:r>
            <a:r>
              <a:rPr lang="ru-RU" sz="1500" dirty="0" err="1">
                <a:solidFill>
                  <a:srgbClr val="FFFFFF"/>
                </a:solidFill>
                <a:latin typeface="Times New Roman"/>
                <a:cs typeface="Times New Roman"/>
              </a:rPr>
              <a:t>бульв</a:t>
            </a:r>
            <a:r>
              <a:rPr lang="ru-RU" sz="1500" dirty="0">
                <a:solidFill>
                  <a:srgbClr val="FFFFFF"/>
                </a:solidFill>
                <a:latin typeface="Times New Roman"/>
                <a:cs typeface="Times New Roman"/>
              </a:rPr>
              <a:t>. 8</a:t>
            </a:r>
          </a:p>
          <a:p>
            <a:pPr marL="41275" marR="5080" indent="-29209" algn="just">
              <a:lnSpc>
                <a:spcPct val="100000"/>
              </a:lnSpc>
              <a:spcBef>
                <a:spcPts val="100"/>
              </a:spcBef>
            </a:pPr>
            <a:r>
              <a:rPr lang="ru-RU"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Гагаринский пер. 22 с.1</a:t>
            </a:r>
          </a:p>
          <a:p>
            <a:pPr marL="41275" marR="5080" indent="-29209" algn="just">
              <a:lnSpc>
                <a:spcPct val="100000"/>
              </a:lnSpc>
              <a:spcBef>
                <a:spcPts val="100"/>
              </a:spcBef>
            </a:pPr>
            <a:r>
              <a:rPr lang="ru-RU"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Б. </a:t>
            </a:r>
            <a:r>
              <a:rPr lang="ru-RU" sz="1500" spc="-25" dirty="0" err="1">
                <a:solidFill>
                  <a:srgbClr val="FFFFFF"/>
                </a:solidFill>
                <a:latin typeface="Times New Roman"/>
                <a:cs typeface="Times New Roman"/>
              </a:rPr>
              <a:t>Власьевский</a:t>
            </a:r>
            <a:r>
              <a:rPr lang="ru-RU"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пер., д. 10</a:t>
            </a:r>
          </a:p>
          <a:p>
            <a:pPr marL="41275" marR="5080" indent="-29209" algn="just">
              <a:lnSpc>
                <a:spcPct val="100000"/>
              </a:lnSpc>
              <a:spcBef>
                <a:spcPts val="100"/>
              </a:spcBef>
            </a:pPr>
            <a:r>
              <a:rPr lang="ru-RU" sz="1500" spc="-25" dirty="0" err="1">
                <a:solidFill>
                  <a:srgbClr val="FFFFFF"/>
                </a:solidFill>
                <a:latin typeface="Times New Roman"/>
                <a:cs typeface="Times New Roman"/>
              </a:rPr>
              <a:t>Пуговишников</a:t>
            </a:r>
            <a:r>
              <a:rPr lang="ru-RU"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пер. 5</a:t>
            </a:r>
          </a:p>
          <a:p>
            <a:pPr marL="41275" marR="5080" indent="-29209" algn="just">
              <a:lnSpc>
                <a:spcPct val="100000"/>
              </a:lnSpc>
              <a:spcBef>
                <a:spcPts val="100"/>
              </a:spcBef>
            </a:pPr>
            <a:r>
              <a:rPr lang="ru-RU"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Пречистенский пер., д. 22/4</a:t>
            </a:r>
          </a:p>
          <a:p>
            <a:pPr marL="41275" marR="5080" indent="-29209" algn="just">
              <a:lnSpc>
                <a:spcPct val="100000"/>
              </a:lnSpc>
              <a:spcBef>
                <a:spcPts val="100"/>
              </a:spcBef>
            </a:pPr>
            <a:r>
              <a:rPr lang="ru-RU"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М. </a:t>
            </a:r>
            <a:r>
              <a:rPr lang="ru-RU" sz="1500" spc="-25" dirty="0" err="1">
                <a:solidFill>
                  <a:srgbClr val="FFFFFF"/>
                </a:solidFill>
                <a:latin typeface="Times New Roman"/>
                <a:cs typeface="Times New Roman"/>
              </a:rPr>
              <a:t>Власьевский</a:t>
            </a:r>
            <a:r>
              <a:rPr lang="ru-RU" sz="1500" spc="-25" dirty="0">
                <a:solidFill>
                  <a:srgbClr val="FFFFFF"/>
                </a:solidFill>
                <a:latin typeface="Times New Roman"/>
                <a:cs typeface="Times New Roman"/>
              </a:rPr>
              <a:t> пер., д.14/23</a:t>
            </a:r>
          </a:p>
          <a:p>
            <a:pPr marL="41275" marR="5080" indent="-29209" algn="just">
              <a:lnSpc>
                <a:spcPct val="100000"/>
              </a:lnSpc>
              <a:spcBef>
                <a:spcPts val="100"/>
              </a:spcBef>
            </a:pPr>
            <a:endParaRPr sz="1500" dirty="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524956" y="3709297"/>
            <a:ext cx="283845" cy="511175"/>
            <a:chOff x="2239010" y="3802379"/>
            <a:chExt cx="283845" cy="511175"/>
          </a:xfrm>
        </p:grpSpPr>
        <p:sp>
          <p:nvSpPr>
            <p:cNvPr id="14" name="object 14"/>
            <p:cNvSpPr/>
            <p:nvPr/>
          </p:nvSpPr>
          <p:spPr>
            <a:xfrm>
              <a:off x="2245360" y="3808729"/>
              <a:ext cx="271145" cy="498475"/>
            </a:xfrm>
            <a:custGeom>
              <a:avLst/>
              <a:gdLst/>
              <a:ahLst/>
              <a:cxnLst/>
              <a:rect l="l" t="t" r="r" b="b"/>
              <a:pathLst>
                <a:path w="271144" h="498475">
                  <a:moveTo>
                    <a:pt x="203326" y="0"/>
                  </a:moveTo>
                  <a:lnTo>
                    <a:pt x="67817" y="0"/>
                  </a:lnTo>
                  <a:lnTo>
                    <a:pt x="67817" y="362839"/>
                  </a:lnTo>
                  <a:lnTo>
                    <a:pt x="0" y="362839"/>
                  </a:lnTo>
                  <a:lnTo>
                    <a:pt x="135508" y="498348"/>
                  </a:lnTo>
                  <a:lnTo>
                    <a:pt x="271144" y="362839"/>
                  </a:lnTo>
                  <a:lnTo>
                    <a:pt x="203326" y="362839"/>
                  </a:lnTo>
                  <a:lnTo>
                    <a:pt x="203326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245360" y="3808729"/>
              <a:ext cx="271145" cy="498475"/>
            </a:xfrm>
            <a:custGeom>
              <a:avLst/>
              <a:gdLst/>
              <a:ahLst/>
              <a:cxnLst/>
              <a:rect l="l" t="t" r="r" b="b"/>
              <a:pathLst>
                <a:path w="271144" h="498475">
                  <a:moveTo>
                    <a:pt x="0" y="362839"/>
                  </a:moveTo>
                  <a:lnTo>
                    <a:pt x="67817" y="362839"/>
                  </a:lnTo>
                  <a:lnTo>
                    <a:pt x="67817" y="0"/>
                  </a:lnTo>
                  <a:lnTo>
                    <a:pt x="203326" y="0"/>
                  </a:lnTo>
                  <a:lnTo>
                    <a:pt x="203326" y="362839"/>
                  </a:lnTo>
                  <a:lnTo>
                    <a:pt x="271144" y="362839"/>
                  </a:lnTo>
                  <a:lnTo>
                    <a:pt x="135508" y="498348"/>
                  </a:lnTo>
                  <a:lnTo>
                    <a:pt x="0" y="362839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098" name="Picture 2" descr="https://sun9-71.userapi.com/s/v1/ig2/X4yiWGFmzIj3Sn-PxQvQx1IDuDDPLZmhJdSnYjd4mB8Liw6Dh3Q03aOrPgNwFCOGKPEBfZ0KHdyRZHIQtBgjf5of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C2394615-760B-4498-A6D8-B1550D3EF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353" y="1430908"/>
            <a:ext cx="3093600" cy="232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9.userapi.com/s/v1/ig2/plFvSbmGp_Ve58ANZcvUtNV_NzAEHVLXT4AyVdHZk5RncJRAkqbuPs82YgHgrzXTdzNaQEwyoxoOqOUa6gsa9WpO.jpg?quality=95&amp;as=32x43,48x64,72x96,108x144,160x213,240x320,360x480,480x640,540x720,640x853,720x960,960x1280&amp;from=bu&amp;cs=960x0">
            <a:extLst>
              <a:ext uri="{FF2B5EF4-FFF2-40B4-BE49-F238E27FC236}">
                <a16:creationId xmlns:a16="http://schemas.microsoft.com/office/drawing/2014/main" xmlns="" id="{51865301-1A1F-4E48-B797-755D578B5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533" y="1678728"/>
            <a:ext cx="3884455" cy="51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10.userapi.com/s/v1/ig2/N9JjCW-nrPbp6jGVzNPKdWp963H4vq5FGKXDmR_bdYaDWFeOWQ-R4XZCpyULW9C2IG_4LT2OSwGPEFHdmqKVNwfy.jpg?quality=95&amp;as=32x24,48x36,72x54,108x81,160x120,240x180,360x270,480x360,540x405,640x480,720x540,1080x810,1280x960,1440x1080,1576x1182&amp;from=bu&amp;cs=1576x0">
            <a:extLst>
              <a:ext uri="{FF2B5EF4-FFF2-40B4-BE49-F238E27FC236}">
                <a16:creationId xmlns:a16="http://schemas.microsoft.com/office/drawing/2014/main" xmlns="" id="{E5394467-6211-43DC-A330-93C9254A0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283" y="3816405"/>
            <a:ext cx="4055460" cy="3041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55647" y="661598"/>
            <a:ext cx="6522720" cy="640560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920239">
              <a:lnSpc>
                <a:spcPct val="100000"/>
              </a:lnSpc>
              <a:spcBef>
                <a:spcPts val="1875"/>
              </a:spcBef>
            </a:pPr>
            <a:r>
              <a:rPr sz="2600" b="1" dirty="0">
                <a:latin typeface="Times New Roman"/>
                <a:cs typeface="Times New Roman"/>
              </a:rPr>
              <a:t>Встречи</a:t>
            </a:r>
            <a:r>
              <a:rPr sz="2600" b="1" spc="-55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во</a:t>
            </a:r>
            <a:r>
              <a:rPr sz="2600" b="1" spc="-3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дворах</a:t>
            </a:r>
            <a:r>
              <a:rPr sz="2600" b="1" spc="-60" dirty="0">
                <a:latin typeface="Times New Roman"/>
                <a:cs typeface="Times New Roman"/>
              </a:rPr>
              <a:t> </a:t>
            </a:r>
            <a:r>
              <a:rPr sz="2600" b="1" dirty="0">
                <a:latin typeface="Times New Roman"/>
                <a:cs typeface="Times New Roman"/>
              </a:rPr>
              <a:t>с</a:t>
            </a:r>
            <a:r>
              <a:rPr sz="2600" b="1" spc="-15" dirty="0">
                <a:latin typeface="Times New Roman"/>
                <a:cs typeface="Times New Roman"/>
              </a:rPr>
              <a:t> </a:t>
            </a:r>
            <a:r>
              <a:rPr lang="ru-RU" sz="2600" b="1" spc="-10" dirty="0">
                <a:latin typeface="Times New Roman"/>
                <a:cs typeface="Times New Roman"/>
              </a:rPr>
              <a:t>жителями</a:t>
            </a: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747" y="5363086"/>
            <a:ext cx="2014653" cy="14125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3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Зоны для отдыха, детские и спортивные площадки, а также продуманное озеленение и парковочные места на Ружейном, Ростовском пер., Смоленской и Плющихе</a:t>
            </a:r>
            <a:endParaRPr sz="13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86842" y="1902981"/>
            <a:ext cx="4016188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165225">
              <a:lnSpc>
                <a:spcPct val="100000"/>
              </a:lnSpc>
              <a:spcBef>
                <a:spcPts val="95"/>
              </a:spcBef>
            </a:pPr>
            <a:r>
              <a:rPr lang="ru-RU" sz="1400" spc="-10" dirty="0">
                <a:solidFill>
                  <a:srgbClr val="385622"/>
                </a:solidFill>
                <a:latin typeface="Calibri"/>
                <a:cs typeface="Calibri"/>
              </a:rPr>
              <a:t> Встреча с жителями по проекту благоустройства территории по адресам: Тружеников 1-й переулок 19/4 стр. 3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4379" y="1234652"/>
            <a:ext cx="1947545" cy="81240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5880">
              <a:lnSpc>
                <a:spcPct val="100000"/>
              </a:lnSpc>
              <a:spcBef>
                <a:spcPts val="95"/>
              </a:spcBef>
            </a:pPr>
            <a:r>
              <a:rPr lang="ru-RU" sz="1300" noProof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Открытие рестобара "Свои 3.3" на Большом Афанасьевском пер. д.3 стр.3.</a:t>
            </a:r>
            <a:endParaRPr lang="ru-RU" sz="1300" noProof="1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5130" name="Picture 10" descr="https://sun9-65.userapi.com/s/v1/ig2/BmojfBzyVmp5K06LwwQFe7rYQsplzzhto4CcBFknu2C77qDJN9hL8CeJAHq2ZVq8ZTFDaBMUd0TAy8sP_egapF08.jpg?quality=95&amp;as=32x24,48x36,72x54,108x81,160x120,240x180,360x270,480x360,540x405,640x479,720x539,1080x809,1280x959&amp;from=bu&amp;cs=1280x0">
            <a:extLst>
              <a:ext uri="{FF2B5EF4-FFF2-40B4-BE49-F238E27FC236}">
                <a16:creationId xmlns:a16="http://schemas.microsoft.com/office/drawing/2014/main" xmlns="" id="{6546C3D2-B0C9-4E4C-AD75-0A176789A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14" y="4112160"/>
            <a:ext cx="3642386" cy="272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82.userapi.com/s/v1/ig2/c3xqi78gyUZIcotCtbwSpCKTP-a4vbhXYuvVOCSfHxnKEC2ocOrQmHM3owxAwpWHucUpfhX2LQzGki4W14cmpZsW.jpg?quality=95&amp;as=32x24,48x36,72x55,108x82,160x121,240x182,360x273,480x364,540x410,640x485,720x546,1080x819,1280x971&amp;from=bu&amp;cs=1280x0">
            <a:extLst>
              <a:ext uri="{FF2B5EF4-FFF2-40B4-BE49-F238E27FC236}">
                <a16:creationId xmlns:a16="http://schemas.microsoft.com/office/drawing/2014/main" xmlns="" id="{DE2C5DD2-142F-445A-9FEA-2703242A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" y="2645741"/>
            <a:ext cx="3286175" cy="249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2" name="Таблица 21">
            <a:extLst>
              <a:ext uri="{FF2B5EF4-FFF2-40B4-BE49-F238E27FC236}">
                <a16:creationId xmlns:a16="http://schemas.microsoft.com/office/drawing/2014/main" xmlns="" id="{E416D8A6-A449-4138-8376-4B68511D35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736337"/>
              </p:ext>
            </p:extLst>
          </p:nvPr>
        </p:nvGraphicFramePr>
        <p:xfrm>
          <a:off x="7299285" y="1640853"/>
          <a:ext cx="182363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3639">
                  <a:extLst>
                    <a:ext uri="{9D8B030D-6E8A-4147-A177-3AD203B41FA5}">
                      <a16:colId xmlns:a16="http://schemas.microsoft.com/office/drawing/2014/main" xmlns="" val="925772093"/>
                    </a:ext>
                  </a:extLst>
                </a:gridCol>
              </a:tblGrid>
              <a:tr h="1612800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+mn-lt"/>
                          <a:cs typeface="Calibri"/>
                        </a:rPr>
                        <a:t>Встреча с жителями дома на Смоленской-Сенной площади, 27 стр. 1, по вопросу капитального ремонта пожарного водопровода.</a:t>
                      </a:r>
                    </a:p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9592455"/>
                  </a:ext>
                </a:extLst>
              </a:tr>
            </a:tbl>
          </a:graphicData>
        </a:graphic>
      </p:graphicFrame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234A818-48C0-4332-A879-31355034C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958" y="1447800"/>
            <a:ext cx="3452409" cy="2586420"/>
          </a:xfrm>
          <a:prstGeom prst="rect">
            <a:avLst/>
          </a:prstGeom>
        </p:spPr>
      </p:pic>
      <p:pic>
        <p:nvPicPr>
          <p:cNvPr id="5134" name="Picture 14" descr="https://sun9-35.userapi.com/s/v1/ig2/e-K3NxWBVF152eJeHaa-3zjx0AdFH7GXsyXw4okZvNQ1v5HGj7drGo911X74WfirlVbCOUL-vS1jMu_0fyHT4lwO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C6219E32-1093-43B9-A18B-7EE26D283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438" y="3517801"/>
            <a:ext cx="4384815" cy="328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211B1736-12CB-4D4D-91E1-0F7C80ABFDF2}"/>
              </a:ext>
            </a:extLst>
          </p:cNvPr>
          <p:cNvCxnSpPr/>
          <p:nvPr/>
        </p:nvCxnSpPr>
        <p:spPr>
          <a:xfrm flipV="1">
            <a:off x="1295400" y="2034180"/>
            <a:ext cx="0" cy="611561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xmlns="" id="{C8E16A70-39B4-410C-A5F0-0D9512E7B046}"/>
              </a:ext>
            </a:extLst>
          </p:cNvPr>
          <p:cNvCxnSpPr/>
          <p:nvPr/>
        </p:nvCxnSpPr>
        <p:spPr>
          <a:xfrm flipH="1">
            <a:off x="2255647" y="5791200"/>
            <a:ext cx="1055346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xmlns="" id="{05EE72B4-69C9-4CE0-8397-598A3AF69E17}"/>
              </a:ext>
            </a:extLst>
          </p:cNvPr>
          <p:cNvCxnSpPr/>
          <p:nvPr/>
        </p:nvCxnSpPr>
        <p:spPr>
          <a:xfrm flipV="1">
            <a:off x="6935367" y="2339960"/>
            <a:ext cx="456033" cy="131199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xmlns="" id="{56C3F732-D996-4395-BEF7-BDC099401836}"/>
              </a:ext>
            </a:extLst>
          </p:cNvPr>
          <p:cNvCxnSpPr/>
          <p:nvPr/>
        </p:nvCxnSpPr>
        <p:spPr>
          <a:xfrm flipV="1">
            <a:off x="10387776" y="2645741"/>
            <a:ext cx="396000" cy="82800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799" y="30173"/>
            <a:ext cx="930046" cy="11646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449616" y="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9308" y="405230"/>
            <a:ext cx="7239001" cy="1499770"/>
          </a:xfrm>
          <a:prstGeom prst="rect">
            <a:avLst/>
          </a:prstGeom>
        </p:spPr>
        <p:txBody>
          <a:bodyPr vert="horz" wrap="square" lIns="0" tIns="238125" rIns="0" bIns="0" rtlCol="0">
            <a:spAutoFit/>
          </a:bodyPr>
          <a:lstStyle/>
          <a:p>
            <a:pPr marL="1920239" algn="l">
              <a:lnSpc>
                <a:spcPct val="100000"/>
              </a:lnSpc>
              <a:spcBef>
                <a:spcPts val="1875"/>
              </a:spcBef>
            </a:pPr>
            <a:r>
              <a:rPr lang="ru-RU" sz="2000" b="1" dirty="0">
                <a:latin typeface="Times New Roman"/>
                <a:cs typeface="Times New Roman"/>
              </a:rPr>
              <a:t>Участие в еженедельных обходах главы управы района</a:t>
            </a:r>
          </a:p>
          <a:p>
            <a:pPr marL="1920239">
              <a:lnSpc>
                <a:spcPct val="100000"/>
              </a:lnSpc>
              <a:spcBef>
                <a:spcPts val="1875"/>
              </a:spcBef>
            </a:pPr>
            <a:endParaRPr sz="2600"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7877" y="4183118"/>
            <a:ext cx="3436094" cy="6123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ru-RU" sz="13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Содержание территории, состояние газонов и ограждений, мусорных контейнеров на </a:t>
            </a:r>
            <a:r>
              <a:rPr lang="ru-RU" sz="1300" noProof="1" smtClean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ул.Пречистенка </a:t>
            </a:r>
            <a:endParaRPr lang="ru-RU" sz="1300" noProof="1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18296" y="4035330"/>
            <a:ext cx="4040984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1400" dirty="0">
                <a:solidFill>
                  <a:schemeClr val="accent3">
                    <a:lumMod val="50000"/>
                  </a:schemeClr>
                </a:solidFill>
                <a:latin typeface="Calibri"/>
                <a:cs typeface="Calibri"/>
              </a:rPr>
              <a:t>Работы по замене канализации и ремонт мусоропровода дома 10 по 2-й Фрунзенской улице</a:t>
            </a:r>
            <a:endParaRPr sz="1400" dirty="0">
              <a:solidFill>
                <a:schemeClr val="accent3">
                  <a:lumMod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45" y="39893"/>
            <a:ext cx="926668" cy="116443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205536" y="2009648"/>
            <a:ext cx="1947545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5880">
              <a:lnSpc>
                <a:spcPct val="100000"/>
              </a:lnSpc>
              <a:spcBef>
                <a:spcPts val="95"/>
              </a:spcBef>
            </a:pPr>
            <a:endParaRPr sz="1300" dirty="0">
              <a:latin typeface="Calibri"/>
              <a:cs typeface="Calibri"/>
            </a:endParaRPr>
          </a:p>
        </p:txBody>
      </p:sp>
      <p:pic>
        <p:nvPicPr>
          <p:cNvPr id="5124" name="Picture 4" descr="https://sun9-28.userapi.com/s/v1/ig2/GsGOu-oJLR4w5m3qRmWxarucu0LR0BYC2fdvjg9KryXr0P0Kzzi23PvKw-TgkVV7w08rHYTrhTeaGCPXFKL7TsdE.jpg?quality=95&amp;as=32x43,48x64,72x96,108x144,160x213,240x320,360x480,480x640,540x720,640x853,720x960,1080x1440,1200x1600&amp;from=bu&amp;cs=1200x0">
            <a:extLst>
              <a:ext uri="{FF2B5EF4-FFF2-40B4-BE49-F238E27FC236}">
                <a16:creationId xmlns:a16="http://schemas.microsoft.com/office/drawing/2014/main" xmlns="" id="{08B1EC92-0BB9-4DC2-8B5B-F625C1BA1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59" y="2062536"/>
            <a:ext cx="1766958" cy="202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1" name="Таблица 20">
            <a:extLst>
              <a:ext uri="{FF2B5EF4-FFF2-40B4-BE49-F238E27FC236}">
                <a16:creationId xmlns:a16="http://schemas.microsoft.com/office/drawing/2014/main" xmlns="" id="{E81994C7-E5F6-4F2D-BEDC-4371D15716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517991"/>
              </p:ext>
            </p:extLst>
          </p:nvPr>
        </p:nvGraphicFramePr>
        <p:xfrm>
          <a:off x="41771" y="1331016"/>
          <a:ext cx="1636495" cy="731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36495">
                  <a:extLst>
                    <a:ext uri="{9D8B030D-6E8A-4147-A177-3AD203B41FA5}">
                      <a16:colId xmlns:a16="http://schemas.microsoft.com/office/drawing/2014/main" xmlns="" val="1863615379"/>
                    </a:ext>
                  </a:extLst>
                </a:gridCol>
              </a:tblGrid>
              <a:tr h="582438">
                <a:tc>
                  <a:txBody>
                    <a:bodyPr/>
                    <a:lstStyle/>
                    <a:p>
                      <a:r>
                        <a:rPr lang="ru-RU" sz="1400" dirty="0"/>
                        <a:t>Капитальный ремонт Гагаринский ,6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2091810"/>
                  </a:ext>
                </a:extLst>
              </a:tr>
            </a:tbl>
          </a:graphicData>
        </a:graphic>
      </p:graphicFrame>
      <p:pic>
        <p:nvPicPr>
          <p:cNvPr id="5126" name="Picture 6" descr="https://sun9-68.userapi.com/s/v1/ig2/pmDoaD9SvYnYtPoLh5maQwvM4GsGZ4QdsT1BM-svfzYZjjdDvXBDoUWOR4SdpXfkqFF9Xr8jWkcAwpPwKWfsZFkW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4DF08EAE-3CD5-483E-915F-E673FB2DD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77" y="4864077"/>
            <a:ext cx="2896833" cy="197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sun9-44.userapi.com/s/v1/ig2/ULCbcLgzDbNnRq5Lk1gzG3omMbkvhPKM4GieQQhwAwLAUPhsZF7VFtY56WWBhMGR21HvWFDcr7Kp7A2OH-fTh8SH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DA112E66-B23C-4019-8827-E4E7DF88A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175" y="4725215"/>
            <a:ext cx="2896833" cy="205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74.userapi.com/s/v1/ig2/XMsmthaiSx-Q_KhXycCHTBGFMa4xHpoydYnGWqP61hilGmIjZVkA3AI8579ITX-oghheq92OdJQSvmoQzxfzwJV1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D661CA24-280A-4FFE-B24B-D9401BBDC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22" y="4173169"/>
            <a:ext cx="3566509" cy="267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1B190AC-53C9-4682-B373-F3B6DBA75298}"/>
              </a:ext>
            </a:extLst>
          </p:cNvPr>
          <p:cNvSpPr/>
          <p:nvPr/>
        </p:nvSpPr>
        <p:spPr>
          <a:xfrm>
            <a:off x="8373705" y="3540686"/>
            <a:ext cx="370041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3">
                    <a:lumMod val="50000"/>
                  </a:schemeClr>
                </a:solidFill>
              </a:rPr>
              <a:t>В рамках обхода встретились с жителями в Сквере 10-летия Октября по вопросу  благоустройства</a:t>
            </a:r>
          </a:p>
        </p:txBody>
      </p:sp>
      <p:pic>
        <p:nvPicPr>
          <p:cNvPr id="6150" name="Picture 6" descr="https://sun9-68.userapi.com/s/v1/ig2/J6mU4ylsQILV9_FRlWkdfXDko_xKtCmu-yED6k7J0xWbS5iXzyjwtwSQVcgsBiJkCKKwRGAfHAUWock5KgMego-V.jpg?quality=95&amp;as=32x24,48x36,72x54,108x81,160x120,240x180,360x270,480x360,540x405,640x480,720x540,1080x810,1280x960&amp;from=bu&amp;cs=1280x0">
            <a:extLst>
              <a:ext uri="{FF2B5EF4-FFF2-40B4-BE49-F238E27FC236}">
                <a16:creationId xmlns:a16="http://schemas.microsoft.com/office/drawing/2014/main" xmlns="" id="{31FD2DFD-2323-4F3C-8872-C261F6CC5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85" y="1316698"/>
            <a:ext cx="3662573" cy="26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0B774BD-3BC5-440D-B667-95F46D248406}"/>
              </a:ext>
            </a:extLst>
          </p:cNvPr>
          <p:cNvSpPr/>
          <p:nvPr/>
        </p:nvSpPr>
        <p:spPr>
          <a:xfrm>
            <a:off x="6609573" y="1513955"/>
            <a:ext cx="12497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dirty="0">
                <a:solidFill>
                  <a:schemeClr val="accent3">
                    <a:lumMod val="50000"/>
                  </a:schemeClr>
                </a:solidFill>
              </a:rPr>
              <a:t> Обход территории по адресу: Плющиха, 42 по вопросам содержания многоквартирных домов и дворовых территорий</a:t>
            </a:r>
          </a:p>
        </p:txBody>
      </p:sp>
      <p:pic>
        <p:nvPicPr>
          <p:cNvPr id="6152" name="Picture 8" descr="https://sun9-70.userapi.com/s/v1/ig2/QAWfj3g1eEXvYEqUCaa9IQe5GGWUfePWGKpVVjVqWci08h4NVIFAVaxT6i9bYuhKFjnO-FD363HoJJg7ZbmzqfKT.jpg?quality=95&amp;as=32x22,48x33,72x50,108x75,160x111,240x167,360x250,480x334,540x375,640x445,720x500,1080x751,1280x890,1440x1001,1600x1112&amp;from=bu&amp;cs=1600x0">
            <a:extLst>
              <a:ext uri="{FF2B5EF4-FFF2-40B4-BE49-F238E27FC236}">
                <a16:creationId xmlns:a16="http://schemas.microsoft.com/office/drawing/2014/main" xmlns="" id="{533D5520-77E4-48F2-A7BE-75C106CB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22" y="1263232"/>
            <a:ext cx="3106606" cy="215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5A049F33-0F0B-42DF-8E66-BED4C9D6DCDB}"/>
              </a:ext>
            </a:extLst>
          </p:cNvPr>
          <p:cNvSpPr/>
          <p:nvPr/>
        </p:nvSpPr>
        <p:spPr>
          <a:xfrm>
            <a:off x="8683995" y="529991"/>
            <a:ext cx="29233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Обход по вопросам содержания  дворовой территории по адресу: </a:t>
            </a:r>
            <a:r>
              <a:rPr lang="ru-RU" sz="1400" noProof="1" smtClean="0">
                <a:solidFill>
                  <a:schemeClr val="accent3">
                    <a:lumMod val="50000"/>
                  </a:schemeClr>
                </a:solidFill>
              </a:rPr>
              <a:t>ул. Доватора, 14.</a:t>
            </a:r>
            <a:endParaRPr lang="ru-RU" sz="1400" noProof="1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xmlns="" id="{ED30CE4E-B192-4D16-9E0E-684D29E545F3}"/>
              </a:ext>
            </a:extLst>
          </p:cNvPr>
          <p:cNvCxnSpPr/>
          <p:nvPr/>
        </p:nvCxnSpPr>
        <p:spPr>
          <a:xfrm>
            <a:off x="6217331" y="2438400"/>
            <a:ext cx="392242" cy="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49616" y="-76200"/>
            <a:ext cx="1074238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 депутатов муниципального округа Хамовники в городе Москве</a:t>
            </a:r>
          </a:p>
        </p:txBody>
      </p:sp>
    </p:spTree>
    <p:extLst>
      <p:ext uri="{BB962C8B-B14F-4D97-AF65-F5344CB8AC3E}">
        <p14:creationId xmlns:p14="http://schemas.microsoft.com/office/powerpoint/2010/main" val="2208682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6243</TotalTime>
  <Words>1275</Words>
  <Application>Microsoft Office PowerPoint</Application>
  <PresentationFormat>Широкоэкранный</PresentationFormat>
  <Paragraphs>141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-apple-system</vt:lpstr>
      <vt:lpstr>Calibri</vt:lpstr>
      <vt:lpstr>Times New Roman</vt:lpstr>
      <vt:lpstr>Office Theme</vt:lpstr>
      <vt:lpstr>ОТЧЕТ ПЕРЕД ИЗБИРАТЕЛЯМИ ЗА 2025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User</cp:lastModifiedBy>
  <cp:revision>66</cp:revision>
  <dcterms:created xsi:type="dcterms:W3CDTF">2025-11-21T09:25:11Z</dcterms:created>
  <dcterms:modified xsi:type="dcterms:W3CDTF">2025-12-19T07:33:12Z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2025-11-21T00:00:00Z</vt:filetime>
  </property>
  <property fmtid="{D5CDD505-2E9C-101B-9397-08002B2CF9AE}" pid="5" name="Producer">
    <vt:lpwstr>Microsoft® PowerPoint® 2010</vt:lpwstr>
  </property>
</Properties>
</file>